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42.xml" ContentType="application/vnd.openxmlformats-officedocument.presentationml.slide+xml"/>
  <Override PartName="/ppt/slides/slide21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22.xml" ContentType="application/vnd.openxmlformats-officedocument.presentationml.slide+xml"/>
  <Override PartName="/ppt/slides/slide20.xml" ContentType="application/vnd.openxmlformats-officedocument.presentationml.slide+xml"/>
  <Override PartName="/ppt/slides/slide24.xml" ContentType="application/vnd.openxmlformats-officedocument.presentationml.slide+xml"/>
  <Override PartName="/ppt/slides/slide36.xml" ContentType="application/vnd.openxmlformats-officedocument.presentationml.slide+xml"/>
  <Override PartName="/ppt/slides/slide23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4.xml" ContentType="application/vnd.openxmlformats-officedocument.presentationml.slide+xml"/>
  <Override PartName="/ppt/slides/slide43.xml" ContentType="application/vnd.openxmlformats-officedocument.presentationml.slide+xml"/>
  <Override PartName="/ppt/slides/slide35.xml" ContentType="application/vnd.openxmlformats-officedocument.presentationml.slide+xml"/>
  <Override PartName="/ppt/slides/slide37.xml" ContentType="application/vnd.openxmlformats-officedocument.presentationml.slide+xml"/>
  <Override PartName="/ppt/slides/slide33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6.xml" ContentType="application/vnd.openxmlformats-officedocument.presentationml.slide+xml"/>
  <Override PartName="/ppt/slides/slide30.xml" ContentType="application/vnd.openxmlformats-officedocument.presentationml.slide+xml"/>
  <Override PartName="/ppt/slides/slide32.xml" ContentType="application/vnd.openxmlformats-officedocument.presentationml.slide+xml"/>
  <Override PartName="/ppt/slides/slide29.xml" ContentType="application/vnd.openxmlformats-officedocument.presentationml.slide+xml"/>
  <Override PartName="/ppt/slides/slide3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6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notesSlides/notesSlide24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29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46"/>
  </p:notesMasterIdLst>
  <p:handoutMasterIdLst>
    <p:handoutMasterId r:id="rId47"/>
  </p:handoutMasterIdLst>
  <p:sldIdLst>
    <p:sldId id="258" r:id="rId2"/>
    <p:sldId id="488" r:id="rId3"/>
    <p:sldId id="489" r:id="rId4"/>
    <p:sldId id="409" r:id="rId5"/>
    <p:sldId id="411" r:id="rId6"/>
    <p:sldId id="410" r:id="rId7"/>
    <p:sldId id="430" r:id="rId8"/>
    <p:sldId id="534" r:id="rId9"/>
    <p:sldId id="508" r:id="rId10"/>
    <p:sldId id="524" r:id="rId11"/>
    <p:sldId id="499" r:id="rId12"/>
    <p:sldId id="505" r:id="rId13"/>
    <p:sldId id="519" r:id="rId14"/>
    <p:sldId id="523" r:id="rId15"/>
    <p:sldId id="535" r:id="rId16"/>
    <p:sldId id="500" r:id="rId17"/>
    <p:sldId id="498" r:id="rId18"/>
    <p:sldId id="502" r:id="rId19"/>
    <p:sldId id="513" r:id="rId20"/>
    <p:sldId id="518" r:id="rId21"/>
    <p:sldId id="528" r:id="rId22"/>
    <p:sldId id="501" r:id="rId23"/>
    <p:sldId id="515" r:id="rId24"/>
    <p:sldId id="503" r:id="rId25"/>
    <p:sldId id="536" r:id="rId26"/>
    <p:sldId id="415" r:id="rId27"/>
    <p:sldId id="516" r:id="rId28"/>
    <p:sldId id="537" r:id="rId29"/>
    <p:sldId id="509" r:id="rId30"/>
    <p:sldId id="510" r:id="rId31"/>
    <p:sldId id="416" r:id="rId32"/>
    <p:sldId id="525" r:id="rId33"/>
    <p:sldId id="511" r:id="rId34"/>
    <p:sldId id="517" r:id="rId35"/>
    <p:sldId id="512" r:id="rId36"/>
    <p:sldId id="428" r:id="rId37"/>
    <p:sldId id="429" r:id="rId38"/>
    <p:sldId id="529" r:id="rId39"/>
    <p:sldId id="538" r:id="rId40"/>
    <p:sldId id="539" r:id="rId41"/>
    <p:sldId id="530" r:id="rId42"/>
    <p:sldId id="540" r:id="rId43"/>
    <p:sldId id="541" r:id="rId44"/>
    <p:sldId id="421" r:id="rId45"/>
  </p:sldIdLst>
  <p:sldSz cx="12192000" cy="6858000"/>
  <p:notesSz cx="6805613" cy="9939338"/>
  <p:defaultTextStyle>
    <a:defPPr>
      <a:defRPr lang="ru-RU"/>
    </a:defPPr>
    <a:lvl1pPr marL="0" algn="l" defTabSz="91426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57134" algn="l" defTabSz="91426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14268" algn="l" defTabSz="91426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371403" algn="l" defTabSz="91426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28534" algn="l" defTabSz="91426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285668" algn="l" defTabSz="91426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742802" algn="l" defTabSz="91426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199936" algn="l" defTabSz="91426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657071" algn="l" defTabSz="914268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37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696B"/>
    <a:srgbClr val="FDCFD0"/>
    <a:srgbClr val="FFFFFF"/>
    <a:srgbClr val="EAEAEA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12" autoAdjust="0"/>
    <p:restoredTop sz="98016" autoAdjust="0"/>
  </p:normalViewPr>
  <p:slideViewPr>
    <p:cSldViewPr snapToGrid="0">
      <p:cViewPr>
        <p:scale>
          <a:sx n="100" d="100"/>
          <a:sy n="100" d="100"/>
        </p:scale>
        <p:origin x="-1284" y="-330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customXml" Target="../customXml/item2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9575" cy="498474"/>
          </a:xfrm>
          <a:prstGeom prst="rect">
            <a:avLst/>
          </a:prstGeom>
        </p:spPr>
        <p:txBody>
          <a:bodyPr vert="horz" lIns="91439" tIns="45720" rIns="91439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4451" y="2"/>
            <a:ext cx="2949575" cy="498474"/>
          </a:xfrm>
          <a:prstGeom prst="rect">
            <a:avLst/>
          </a:prstGeom>
        </p:spPr>
        <p:txBody>
          <a:bodyPr vert="horz" lIns="91439" tIns="45720" rIns="91439" bIns="45720" rtlCol="0"/>
          <a:lstStyle>
            <a:lvl1pPr algn="r">
              <a:defRPr sz="1200"/>
            </a:lvl1pPr>
          </a:lstStyle>
          <a:p>
            <a:fld id="{CC991DAE-59F0-4EE8-B143-310E7B6E750C}" type="datetimeFigureOut">
              <a:rPr lang="ru-RU" smtClean="0"/>
              <a:t>28.01.2021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9440864"/>
            <a:ext cx="2949575" cy="498474"/>
          </a:xfrm>
          <a:prstGeom prst="rect">
            <a:avLst/>
          </a:prstGeom>
        </p:spPr>
        <p:txBody>
          <a:bodyPr vert="horz" lIns="91439" tIns="45720" rIns="91439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4451" y="9440864"/>
            <a:ext cx="2949575" cy="498474"/>
          </a:xfrm>
          <a:prstGeom prst="rect">
            <a:avLst/>
          </a:prstGeom>
        </p:spPr>
        <p:txBody>
          <a:bodyPr vert="horz" lIns="91439" tIns="45720" rIns="91439" bIns="45720" rtlCol="0" anchor="b"/>
          <a:lstStyle>
            <a:lvl1pPr algn="r">
              <a:defRPr sz="1200"/>
            </a:lvl1pPr>
          </a:lstStyle>
          <a:p>
            <a:fld id="{66ABE879-7013-4CF6-BFE0-243F47E63B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91644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4"/>
            <a:ext cx="2949099" cy="498693"/>
          </a:xfrm>
          <a:prstGeom prst="rect">
            <a:avLst/>
          </a:prstGeom>
        </p:spPr>
        <p:txBody>
          <a:bodyPr vert="horz" lIns="91424" tIns="45712" rIns="91424" bIns="45712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4940" y="4"/>
            <a:ext cx="2949099" cy="498693"/>
          </a:xfrm>
          <a:prstGeom prst="rect">
            <a:avLst/>
          </a:prstGeom>
        </p:spPr>
        <p:txBody>
          <a:bodyPr vert="horz" lIns="91424" tIns="45712" rIns="91424" bIns="45712" rtlCol="0"/>
          <a:lstStyle>
            <a:lvl1pPr algn="r">
              <a:defRPr sz="1200"/>
            </a:lvl1pPr>
          </a:lstStyle>
          <a:p>
            <a:fld id="{61EBA740-8F53-4D2F-850E-9DA3C22D37EA}" type="datetimeFigureOut">
              <a:rPr lang="ru-RU" smtClean="0"/>
              <a:pPr/>
              <a:t>28.01.2021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4" tIns="45712" rIns="91424" bIns="45712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562" y="4783308"/>
            <a:ext cx="5444490" cy="3913614"/>
          </a:xfrm>
          <a:prstGeom prst="rect">
            <a:avLst/>
          </a:prstGeom>
        </p:spPr>
        <p:txBody>
          <a:bodyPr vert="horz" lIns="91424" tIns="45712" rIns="91424" bIns="45712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40648"/>
            <a:ext cx="2949099" cy="498692"/>
          </a:xfrm>
          <a:prstGeom prst="rect">
            <a:avLst/>
          </a:prstGeom>
        </p:spPr>
        <p:txBody>
          <a:bodyPr vert="horz" lIns="91424" tIns="45712" rIns="91424" bIns="45712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4940" y="9440648"/>
            <a:ext cx="2949099" cy="498692"/>
          </a:xfrm>
          <a:prstGeom prst="rect">
            <a:avLst/>
          </a:prstGeom>
        </p:spPr>
        <p:txBody>
          <a:bodyPr vert="horz" lIns="91424" tIns="45712" rIns="91424" bIns="45712" rtlCol="0" anchor="b"/>
          <a:lstStyle>
            <a:lvl1pPr algn="r">
              <a:defRPr sz="1200"/>
            </a:lvl1pPr>
          </a:lstStyle>
          <a:p>
            <a:fld id="{72AB91AC-F021-4BDD-B911-C95536680D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7641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6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34" algn="l" defTabSz="91426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68" algn="l" defTabSz="91426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03" algn="l" defTabSz="91426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34" algn="l" defTabSz="91426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668" algn="l" defTabSz="91426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02" algn="l" defTabSz="91426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36" algn="l" defTabSz="91426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71" algn="l" defTabSz="91426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20688" y="1241425"/>
            <a:ext cx="5964237" cy="335597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AB91AC-F021-4BDD-B911-C95536680DF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95718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0797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881313" y="857250"/>
            <a:ext cx="4108450" cy="23114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90392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881313" y="857250"/>
            <a:ext cx="4108450" cy="23114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91764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881313" y="857250"/>
            <a:ext cx="4108450" cy="23114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64571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881313" y="857250"/>
            <a:ext cx="4108450" cy="23114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79341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881313" y="857250"/>
            <a:ext cx="4108450" cy="23114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6396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881313" y="857250"/>
            <a:ext cx="4108450" cy="23114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7275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881313" y="857250"/>
            <a:ext cx="4108450" cy="23114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99062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881313" y="857250"/>
            <a:ext cx="4108450" cy="23114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07497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881313" y="857250"/>
            <a:ext cx="4108450" cy="23114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3485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3244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881313" y="857250"/>
            <a:ext cx="4108450" cy="23114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464020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881313" y="857250"/>
            <a:ext cx="4108450" cy="23114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2275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881313" y="857250"/>
            <a:ext cx="4108450" cy="23114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759238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881313" y="857250"/>
            <a:ext cx="4108450" cy="23114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093469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881313" y="857250"/>
            <a:ext cx="4108450" cy="23114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17467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881313" y="857250"/>
            <a:ext cx="4108450" cy="23114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129086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881313" y="857250"/>
            <a:ext cx="4108450" cy="23114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674627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881313" y="857250"/>
            <a:ext cx="4108450" cy="23114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67533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881313" y="857250"/>
            <a:ext cx="4108450" cy="23114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747478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881313" y="857250"/>
            <a:ext cx="4108450" cy="23114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14865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0230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881313" y="857250"/>
            <a:ext cx="4108450" cy="23114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710916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881313" y="857250"/>
            <a:ext cx="4108450" cy="23114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464950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881313" y="857250"/>
            <a:ext cx="4108450" cy="23114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51283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881313" y="857250"/>
            <a:ext cx="4108450" cy="23114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568008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881313" y="857250"/>
            <a:ext cx="4108450" cy="23114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157354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881313" y="857250"/>
            <a:ext cx="4108450" cy="23114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01118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36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589587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37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38149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38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431438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39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2930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80592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40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32627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41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065153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42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648911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43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7222292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44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72824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14955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7115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227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9470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C1B9BE-FBC8-48F8-9E31-CFAAD3874743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60382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34" indent="0" algn="ctr">
              <a:buNone/>
              <a:defRPr sz="2000"/>
            </a:lvl2pPr>
            <a:lvl3pPr marL="914268" indent="0" algn="ctr">
              <a:buNone/>
              <a:defRPr sz="1900"/>
            </a:lvl3pPr>
            <a:lvl4pPr marL="1371403" indent="0" algn="ctr">
              <a:buNone/>
              <a:defRPr sz="1600"/>
            </a:lvl4pPr>
            <a:lvl5pPr marL="1828534" indent="0" algn="ctr">
              <a:buNone/>
              <a:defRPr sz="1600"/>
            </a:lvl5pPr>
            <a:lvl6pPr marL="2285668" indent="0" algn="ctr">
              <a:buNone/>
              <a:defRPr sz="1600"/>
            </a:lvl6pPr>
            <a:lvl7pPr marL="2742802" indent="0" algn="ctr">
              <a:buNone/>
              <a:defRPr sz="1600"/>
            </a:lvl7pPr>
            <a:lvl8pPr marL="3199936" indent="0" algn="ctr">
              <a:buNone/>
              <a:defRPr sz="1600"/>
            </a:lvl8pPr>
            <a:lvl9pPr marL="3657071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A394-6E9B-4A08-A82A-2BF9BE6C8D89}" type="datetimeFigureOut">
              <a:rPr lang="ru-RU" smtClean="0"/>
              <a:pPr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0CD56-1E07-4B2F-BCFA-8598636059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2326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A394-6E9B-4A08-A82A-2BF9BE6C8D89}" type="datetimeFigureOut">
              <a:rPr lang="ru-RU" smtClean="0"/>
              <a:pPr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0CD56-1E07-4B2F-BCFA-8598636059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3643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3" y="365129"/>
            <a:ext cx="2628900" cy="581183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3" y="365129"/>
            <a:ext cx="7734300" cy="581183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A394-6E9B-4A08-A82A-2BF9BE6C8D89}" type="datetimeFigureOut">
              <a:rPr lang="ru-RU" smtClean="0"/>
              <a:pPr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0CD56-1E07-4B2F-BCFA-8598636059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240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A394-6E9B-4A08-A82A-2BF9BE6C8D89}" type="datetimeFigureOut">
              <a:rPr lang="ru-RU" smtClean="0"/>
              <a:pPr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0CD56-1E07-4B2F-BCFA-8598636059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289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3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26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3714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5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6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80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993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07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A394-6E9B-4A08-A82A-2BF9BE6C8D89}" type="datetimeFigureOut">
              <a:rPr lang="ru-RU" smtClean="0"/>
              <a:pPr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0CD56-1E07-4B2F-BCFA-8598636059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2449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A394-6E9B-4A08-A82A-2BF9BE6C8D89}" type="datetimeFigureOut">
              <a:rPr lang="ru-RU" smtClean="0"/>
              <a:pPr/>
              <a:t>28.01.2021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0CD56-1E07-4B2F-BCFA-8598636059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0868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34" indent="0">
              <a:buNone/>
              <a:defRPr sz="2000" b="1"/>
            </a:lvl2pPr>
            <a:lvl3pPr marL="914268" indent="0">
              <a:buNone/>
              <a:defRPr sz="1900" b="1"/>
            </a:lvl3pPr>
            <a:lvl4pPr marL="1371403" indent="0">
              <a:buNone/>
              <a:defRPr sz="1600" b="1"/>
            </a:lvl4pPr>
            <a:lvl5pPr marL="1828534" indent="0">
              <a:buNone/>
              <a:defRPr sz="1600" b="1"/>
            </a:lvl5pPr>
            <a:lvl6pPr marL="2285668" indent="0">
              <a:buNone/>
              <a:defRPr sz="1600" b="1"/>
            </a:lvl6pPr>
            <a:lvl7pPr marL="2742802" indent="0">
              <a:buNone/>
              <a:defRPr sz="1600" b="1"/>
            </a:lvl7pPr>
            <a:lvl8pPr marL="3199936" indent="0">
              <a:buNone/>
              <a:defRPr sz="1600" b="1"/>
            </a:lvl8pPr>
            <a:lvl9pPr marL="3657071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7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34" indent="0">
              <a:buNone/>
              <a:defRPr sz="2000" b="1"/>
            </a:lvl2pPr>
            <a:lvl3pPr marL="914268" indent="0">
              <a:buNone/>
              <a:defRPr sz="1900" b="1"/>
            </a:lvl3pPr>
            <a:lvl4pPr marL="1371403" indent="0">
              <a:buNone/>
              <a:defRPr sz="1600" b="1"/>
            </a:lvl4pPr>
            <a:lvl5pPr marL="1828534" indent="0">
              <a:buNone/>
              <a:defRPr sz="1600" b="1"/>
            </a:lvl5pPr>
            <a:lvl6pPr marL="2285668" indent="0">
              <a:buNone/>
              <a:defRPr sz="1600" b="1"/>
            </a:lvl6pPr>
            <a:lvl7pPr marL="2742802" indent="0">
              <a:buNone/>
              <a:defRPr sz="1600" b="1"/>
            </a:lvl7pPr>
            <a:lvl8pPr marL="3199936" indent="0">
              <a:buNone/>
              <a:defRPr sz="1600" b="1"/>
            </a:lvl8pPr>
            <a:lvl9pPr marL="3657071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3" y="2505077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A394-6E9B-4A08-A82A-2BF9BE6C8D89}" type="datetimeFigureOut">
              <a:rPr lang="ru-RU" smtClean="0"/>
              <a:pPr/>
              <a:t>28.01.2021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0CD56-1E07-4B2F-BCFA-8598636059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5329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A394-6E9B-4A08-A82A-2BF9BE6C8D89}" type="datetimeFigureOut">
              <a:rPr lang="ru-RU" smtClean="0"/>
              <a:pPr/>
              <a:t>28.01.2021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0CD56-1E07-4B2F-BCFA-8598636059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8993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A394-6E9B-4A08-A82A-2BF9BE6C8D89}" type="datetimeFigureOut">
              <a:rPr lang="ru-RU" smtClean="0"/>
              <a:pPr/>
              <a:t>28.01.2021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0CD56-1E07-4B2F-BCFA-8598636059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0038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8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2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34" indent="0">
              <a:buNone/>
              <a:defRPr sz="1500"/>
            </a:lvl2pPr>
            <a:lvl3pPr marL="914268" indent="0">
              <a:buNone/>
              <a:defRPr sz="1200"/>
            </a:lvl3pPr>
            <a:lvl4pPr marL="1371403" indent="0">
              <a:buNone/>
              <a:defRPr sz="1100"/>
            </a:lvl4pPr>
            <a:lvl5pPr marL="1828534" indent="0">
              <a:buNone/>
              <a:defRPr sz="1100"/>
            </a:lvl5pPr>
            <a:lvl6pPr marL="2285668" indent="0">
              <a:buNone/>
              <a:defRPr sz="1100"/>
            </a:lvl6pPr>
            <a:lvl7pPr marL="2742802" indent="0">
              <a:buNone/>
              <a:defRPr sz="1100"/>
            </a:lvl7pPr>
            <a:lvl8pPr marL="3199936" indent="0">
              <a:buNone/>
              <a:defRPr sz="1100"/>
            </a:lvl8pPr>
            <a:lvl9pPr marL="3657071" indent="0">
              <a:buNone/>
              <a:defRPr sz="11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A394-6E9B-4A08-A82A-2BF9BE6C8D89}" type="datetimeFigureOut">
              <a:rPr lang="ru-RU" smtClean="0"/>
              <a:pPr/>
              <a:t>28.01.2021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0CD56-1E07-4B2F-BCFA-8598636059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6493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8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34" indent="0">
              <a:buNone/>
              <a:defRPr sz="2800"/>
            </a:lvl2pPr>
            <a:lvl3pPr marL="914268" indent="0">
              <a:buNone/>
              <a:defRPr sz="2400"/>
            </a:lvl3pPr>
            <a:lvl4pPr marL="1371403" indent="0">
              <a:buNone/>
              <a:defRPr sz="2000"/>
            </a:lvl4pPr>
            <a:lvl5pPr marL="1828534" indent="0">
              <a:buNone/>
              <a:defRPr sz="2000"/>
            </a:lvl5pPr>
            <a:lvl6pPr marL="2285668" indent="0">
              <a:buNone/>
              <a:defRPr sz="2000"/>
            </a:lvl6pPr>
            <a:lvl7pPr marL="2742802" indent="0">
              <a:buNone/>
              <a:defRPr sz="2000"/>
            </a:lvl7pPr>
            <a:lvl8pPr marL="3199936" indent="0">
              <a:buNone/>
              <a:defRPr sz="2000"/>
            </a:lvl8pPr>
            <a:lvl9pPr marL="3657071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2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34" indent="0">
              <a:buNone/>
              <a:defRPr sz="1500"/>
            </a:lvl2pPr>
            <a:lvl3pPr marL="914268" indent="0">
              <a:buNone/>
              <a:defRPr sz="1200"/>
            </a:lvl3pPr>
            <a:lvl4pPr marL="1371403" indent="0">
              <a:buNone/>
              <a:defRPr sz="1100"/>
            </a:lvl4pPr>
            <a:lvl5pPr marL="1828534" indent="0">
              <a:buNone/>
              <a:defRPr sz="1100"/>
            </a:lvl5pPr>
            <a:lvl6pPr marL="2285668" indent="0">
              <a:buNone/>
              <a:defRPr sz="1100"/>
            </a:lvl6pPr>
            <a:lvl7pPr marL="2742802" indent="0">
              <a:buNone/>
              <a:defRPr sz="1100"/>
            </a:lvl7pPr>
            <a:lvl8pPr marL="3199936" indent="0">
              <a:buNone/>
              <a:defRPr sz="1100"/>
            </a:lvl8pPr>
            <a:lvl9pPr marL="3657071" indent="0">
              <a:buNone/>
              <a:defRPr sz="11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BA394-6E9B-4A08-A82A-2BF9BE6C8D89}" type="datetimeFigureOut">
              <a:rPr lang="ru-RU" smtClean="0"/>
              <a:pPr/>
              <a:t>28.01.2021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0CD56-1E07-4B2F-BCFA-8598636059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5046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28" tIns="45712" rIns="91428" bIns="45712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28" tIns="45712" rIns="91428" bIns="45712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 vert="horz" lIns="91428" tIns="45712" rIns="91428" bIns="4571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EBA394-6E9B-4A08-A82A-2BF9BE6C8D89}" type="datetimeFigureOut">
              <a:rPr lang="ru-RU" smtClean="0"/>
              <a:pPr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28" tIns="45712" rIns="91428" bIns="4571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28" tIns="45712" rIns="91428" bIns="4571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30CD56-1E07-4B2F-BCFA-8598636059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7543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268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68" indent="-228568" algn="l" defTabSz="914268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00" indent="-228568" algn="l" defTabSz="91426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33" indent="-228568" algn="l" defTabSz="91426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68" indent="-228568" algn="l" defTabSz="91426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02" indent="-228568" algn="l" defTabSz="91426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36" indent="-228568" algn="l" defTabSz="91426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70" indent="-228568" algn="l" defTabSz="91426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04" indent="-228568" algn="l" defTabSz="91426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38" indent="-228568" algn="l" defTabSz="91426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26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4" algn="l" defTabSz="91426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8" algn="l" defTabSz="91426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03" algn="l" defTabSz="91426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34" algn="l" defTabSz="91426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68" algn="l" defTabSz="91426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02" algn="l" defTabSz="91426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36" algn="l" defTabSz="91426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71" algn="l" defTabSz="914268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svg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gif"/><Relationship Id="rId5" Type="http://schemas.openxmlformats.org/officeDocument/2006/relationships/image" Target="../media/image10.gif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gif"/><Relationship Id="rId4" Type="http://schemas.openxmlformats.org/officeDocument/2006/relationships/image" Target="../media/image26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AEAEA">
              <a:alpha val="5882"/>
            </a:srgb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/>
            <a:endParaRPr lang="ru-RU">
              <a:blipFill>
                <a:blip r:embed="rId3"/>
                <a:tile tx="0" ty="0" sx="100000" sy="100000" flip="none" algn="tl"/>
              </a:blipFill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809709"/>
            <a:ext cx="12192000" cy="170953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5553" y="44105"/>
            <a:ext cx="4180176" cy="4631635"/>
          </a:xfrm>
          <a:prstGeom prst="rect">
            <a:avLst/>
          </a:prstGeom>
        </p:spPr>
      </p:pic>
      <p:grpSp>
        <p:nvGrpSpPr>
          <p:cNvPr id="12" name="Группа 11"/>
          <p:cNvGrpSpPr/>
          <p:nvPr/>
        </p:nvGrpSpPr>
        <p:grpSpPr>
          <a:xfrm>
            <a:off x="335789" y="3"/>
            <a:ext cx="3752851" cy="1628775"/>
            <a:chOff x="335790" y="0"/>
            <a:chExt cx="3752850" cy="1628775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35790" y="0"/>
              <a:ext cx="3752850" cy="1619250"/>
            </a:xfrm>
            <a:prstGeom prst="rect">
              <a:avLst/>
            </a:prstGeom>
          </p:spPr>
        </p:pic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1500188" y="0"/>
              <a:ext cx="2505075" cy="1628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" name="Прямоугольник 14"/>
          <p:cNvSpPr/>
          <p:nvPr/>
        </p:nvSpPr>
        <p:spPr>
          <a:xfrm>
            <a:off x="7374837" y="2"/>
            <a:ext cx="4502427" cy="4691271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1796759"/>
            <a:ext cx="706010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Ebrima" pitchFamily="2" charset="0"/>
                <a:cs typeface="Ebrima" pitchFamily="2" charset="0"/>
              </a:rPr>
              <a:t>Антикоррупционное декларирование. Методические рекомендации Минтруда России</a:t>
            </a:r>
            <a:endParaRPr lang="ru-RU" sz="2800" dirty="0"/>
          </a:p>
        </p:txBody>
      </p:sp>
      <p:sp>
        <p:nvSpPr>
          <p:cNvPr id="16" name="TextBox 9"/>
          <p:cNvSpPr txBox="1"/>
          <p:nvPr/>
        </p:nvSpPr>
        <p:spPr>
          <a:xfrm>
            <a:off x="6647041" y="5010383"/>
            <a:ext cx="5372859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 государственной политики в сфере государственной и муниципальной службы, противодействия коррупции Минтруда России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35789" y="5842132"/>
            <a:ext cx="262648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Москва,</a:t>
            </a:r>
          </a:p>
          <a:p>
            <a:pPr algn="ctr"/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27 января 2021 г.</a:t>
            </a:r>
          </a:p>
        </p:txBody>
      </p:sp>
    </p:spTree>
    <p:extLst>
      <p:ext uri="{BB962C8B-B14F-4D97-AF65-F5344CB8AC3E}">
        <p14:creationId xmlns:p14="http://schemas.microsoft.com/office/powerpoint/2010/main" val="25537302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Группа 29"/>
          <p:cNvGrpSpPr/>
          <p:nvPr/>
        </p:nvGrpSpPr>
        <p:grpSpPr>
          <a:xfrm>
            <a:off x="0" y="0"/>
            <a:ext cx="12192000" cy="671879"/>
            <a:chOff x="0" y="0"/>
            <a:chExt cx="12192000" cy="671879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972801" y="0"/>
            <a:ext cx="812800" cy="3429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10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4" y="0"/>
            <a:ext cx="572213" cy="691978"/>
          </a:xfrm>
        </p:spPr>
      </p:pic>
      <p:sp>
        <p:nvSpPr>
          <p:cNvPr id="26" name="TextBox 25"/>
          <p:cNvSpPr txBox="1"/>
          <p:nvPr/>
        </p:nvSpPr>
        <p:spPr>
          <a:xfrm>
            <a:off x="870858" y="791734"/>
            <a:ext cx="110889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Разбор ситуации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="" xmlns:a16="http://schemas.microsoft.com/office/drawing/2014/main" id="{A5050882-5233-4CB7-876F-4D26856052A3}"/>
              </a:ext>
            </a:extLst>
          </p:cNvPr>
          <p:cNvSpPr/>
          <p:nvPr/>
        </p:nvSpPr>
        <p:spPr>
          <a:xfrm>
            <a:off x="406399" y="3840480"/>
            <a:ext cx="11379202" cy="98947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>
                <a:solidFill>
                  <a:schemeClr val="accent5"/>
                </a:solidFill>
              </a:rPr>
              <a:t>Недопустимая ситуация</a:t>
            </a:r>
          </a:p>
          <a:p>
            <a:r>
              <a:rPr lang="ru-RU" sz="2400" b="1" dirty="0">
                <a:solidFill>
                  <a:schemeClr val="accent5"/>
                </a:solidFill>
              </a:rPr>
              <a:t>Зачем в перечне должности, которые не связаны с коррупционными рисками?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26E5F9F8-E36C-4AE6-9BA4-8B740CAE2D63}"/>
              </a:ext>
            </a:extLst>
          </p:cNvPr>
          <p:cNvSpPr/>
          <p:nvPr/>
        </p:nvSpPr>
        <p:spPr>
          <a:xfrm>
            <a:off x="335280" y="1479933"/>
            <a:ext cx="11450321" cy="23605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rgbClr val="C00000"/>
                </a:solidFill>
              </a:rPr>
              <a:t>Во многих органах власти утверждаются перечни должностей, в которые включаются должности, однако фактически не все служащие, замещающие эти должности, осуществляют </a:t>
            </a:r>
            <a:r>
              <a:rPr lang="ru-RU" b="1" dirty="0" err="1">
                <a:solidFill>
                  <a:srgbClr val="C00000"/>
                </a:solidFill>
              </a:rPr>
              <a:t>коррупционно</a:t>
            </a:r>
            <a:r>
              <a:rPr lang="ru-RU" b="1" dirty="0">
                <a:solidFill>
                  <a:srgbClr val="C00000"/>
                </a:solidFill>
              </a:rPr>
              <a:t>-опасные функции.</a:t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В связи с этим ежегодно помимо перечней должностей утверждаются списки служащих.</a:t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Вопрос: возможно ли в список служащих, утверждаемый ежегодно в органе, не включать тех служащих, которые замещают должности, хоть и включенные в перечень должностей, также ежегодно утверждаемый в органе, но не осуществляющих </a:t>
            </a:r>
            <a:r>
              <a:rPr lang="ru-RU" b="1" dirty="0" err="1">
                <a:solidFill>
                  <a:srgbClr val="C00000"/>
                </a:solidFill>
              </a:rPr>
              <a:t>коррупционно</a:t>
            </a:r>
            <a:r>
              <a:rPr lang="ru-RU" b="1" dirty="0">
                <a:solidFill>
                  <a:srgbClr val="C00000"/>
                </a:solidFill>
              </a:rPr>
              <a:t>-опасные функции?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05AADE0E-560B-424A-AF6B-9EB09094F434}"/>
              </a:ext>
            </a:extLst>
          </p:cNvPr>
          <p:cNvSpPr/>
          <p:nvPr/>
        </p:nvSpPr>
        <p:spPr>
          <a:xfrm>
            <a:off x="406399" y="5045186"/>
            <a:ext cx="11379202" cy="98947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/>
                </a:solidFill>
              </a:rPr>
              <a:t>Сведения подаются с учетом замещения должности, предусмотренной перечнем</a:t>
            </a:r>
          </a:p>
          <a:p>
            <a:r>
              <a:rPr lang="ru-RU" b="1" dirty="0">
                <a:solidFill>
                  <a:schemeClr val="accent5"/>
                </a:solidFill>
              </a:rPr>
              <a:t>Перечень должен быть </a:t>
            </a:r>
            <a:r>
              <a:rPr lang="ru-RU" b="1" dirty="0" err="1">
                <a:solidFill>
                  <a:schemeClr val="accent5"/>
                </a:solidFill>
              </a:rPr>
              <a:t>нормативноопределенным</a:t>
            </a:r>
            <a:r>
              <a:rPr lang="ru-RU" b="1" dirty="0">
                <a:solidFill>
                  <a:schemeClr val="accent5"/>
                </a:solidFill>
              </a:rPr>
              <a:t> («*» не допускаются), полным, но не избыточным</a:t>
            </a:r>
          </a:p>
          <a:p>
            <a:r>
              <a:rPr lang="ru-RU" b="1" dirty="0">
                <a:solidFill>
                  <a:schemeClr val="accent5"/>
                </a:solidFill>
              </a:rPr>
              <a:t>Декларирование затрагивает конституционные права граждан</a:t>
            </a:r>
          </a:p>
        </p:txBody>
      </p:sp>
    </p:spTree>
    <p:extLst>
      <p:ext uri="{BB962C8B-B14F-4D97-AF65-F5344CB8AC3E}">
        <p14:creationId xmlns:p14="http://schemas.microsoft.com/office/powerpoint/2010/main" val="21220131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11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52" name="TextBox 51"/>
          <p:cNvSpPr txBox="1"/>
          <p:nvPr/>
        </p:nvSpPr>
        <p:spPr>
          <a:xfrm>
            <a:off x="545400" y="784075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Работа с СПО «Справки БК»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27A9EA3C-BF18-4558-9110-3136F69B6B09}"/>
              </a:ext>
            </a:extLst>
          </p:cNvPr>
          <p:cNvSpPr/>
          <p:nvPr/>
        </p:nvSpPr>
        <p:spPr>
          <a:xfrm>
            <a:off x="1286289" y="1723934"/>
            <a:ext cx="10499312" cy="57600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При печати справки формируются зоны со служебной информацией (штриховые коды и т.п.), нанесение каких-либо пометок на которые не допускается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4" name="Стрелка вправо 66">
            <a:extLst>
              <a:ext uri="{FF2B5EF4-FFF2-40B4-BE49-F238E27FC236}">
                <a16:creationId xmlns="" xmlns:a16="http://schemas.microsoft.com/office/drawing/2014/main" id="{BAE1F523-08E8-476C-92F6-36E216300465}"/>
              </a:ext>
            </a:extLst>
          </p:cNvPr>
          <p:cNvSpPr/>
          <p:nvPr/>
        </p:nvSpPr>
        <p:spPr>
          <a:xfrm>
            <a:off x="545400" y="1865818"/>
            <a:ext cx="438150" cy="286921"/>
          </a:xfrm>
          <a:prstGeom prst="rightArrow">
            <a:avLst/>
          </a:prstGeom>
          <a:solidFill>
            <a:srgbClr val="FDCFD0"/>
          </a:solidFill>
          <a:ln>
            <a:solidFill>
              <a:srgbClr val="C00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A2A8C333-4E37-4DB0-BE5C-910C10F8BEA2}"/>
              </a:ext>
            </a:extLst>
          </p:cNvPr>
          <p:cNvSpPr/>
          <p:nvPr/>
        </p:nvSpPr>
        <p:spPr>
          <a:xfrm>
            <a:off x="1286289" y="3294759"/>
            <a:ext cx="10499312" cy="57600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Не допускаются дефекты печати в виде полос, пятен (при дефектах барабана или картриджа принтера)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7" name="Стрелка вправо 68">
            <a:extLst>
              <a:ext uri="{FF2B5EF4-FFF2-40B4-BE49-F238E27FC236}">
                <a16:creationId xmlns="" xmlns:a16="http://schemas.microsoft.com/office/drawing/2014/main" id="{1DD59A94-2FB0-400E-A107-70B7118DEA81}"/>
              </a:ext>
            </a:extLst>
          </p:cNvPr>
          <p:cNvSpPr/>
          <p:nvPr/>
        </p:nvSpPr>
        <p:spPr>
          <a:xfrm>
            <a:off x="545400" y="3440789"/>
            <a:ext cx="438150" cy="286921"/>
          </a:xfrm>
          <a:prstGeom prst="rightArrow">
            <a:avLst/>
          </a:prstGeom>
          <a:solidFill>
            <a:srgbClr val="FDCFD0"/>
          </a:solidFill>
          <a:ln>
            <a:solidFill>
              <a:srgbClr val="C00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DA9AE9F2-9EA5-4D46-8640-4AF8E0C78B3D}"/>
              </a:ext>
            </a:extLst>
          </p:cNvPr>
          <p:cNvSpPr/>
          <p:nvPr/>
        </p:nvSpPr>
        <p:spPr>
          <a:xfrm>
            <a:off x="1286289" y="2632248"/>
            <a:ext cx="10499312" cy="36000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Для печати справок используется лазерный принтер, обеспечивающий качественную печать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9" name="Стрелка вправо 70">
            <a:extLst>
              <a:ext uri="{FF2B5EF4-FFF2-40B4-BE49-F238E27FC236}">
                <a16:creationId xmlns="" xmlns:a16="http://schemas.microsoft.com/office/drawing/2014/main" id="{149FB1F0-5A01-407C-AE60-6E72A4B906C6}"/>
              </a:ext>
            </a:extLst>
          </p:cNvPr>
          <p:cNvSpPr/>
          <p:nvPr/>
        </p:nvSpPr>
        <p:spPr>
          <a:xfrm>
            <a:off x="545400" y="2672517"/>
            <a:ext cx="438150" cy="286921"/>
          </a:xfrm>
          <a:prstGeom prst="rightArrow">
            <a:avLst/>
          </a:prstGeom>
          <a:solidFill>
            <a:srgbClr val="FDCFD0"/>
          </a:solidFill>
          <a:ln>
            <a:solidFill>
              <a:srgbClr val="C00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2400F1FD-DB89-43BD-9640-21FC7A31A34A}"/>
              </a:ext>
            </a:extLst>
          </p:cNvPr>
          <p:cNvSpPr/>
          <p:nvPr/>
        </p:nvSpPr>
        <p:spPr>
          <a:xfrm>
            <a:off x="1286289" y="4173270"/>
            <a:ext cx="10499312" cy="36000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Не допускается наличие подписи и пометок на линейных и двумерных штрих-кодах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11" name="Стрелка вправо 72">
            <a:extLst>
              <a:ext uri="{FF2B5EF4-FFF2-40B4-BE49-F238E27FC236}">
                <a16:creationId xmlns="" xmlns:a16="http://schemas.microsoft.com/office/drawing/2014/main" id="{1F27F627-3B84-43F6-A0CD-3B45D4F105E2}"/>
              </a:ext>
            </a:extLst>
          </p:cNvPr>
          <p:cNvSpPr/>
          <p:nvPr/>
        </p:nvSpPr>
        <p:spPr>
          <a:xfrm>
            <a:off x="545400" y="4209062"/>
            <a:ext cx="438150" cy="286921"/>
          </a:xfrm>
          <a:prstGeom prst="rightArrow">
            <a:avLst/>
          </a:prstGeom>
          <a:solidFill>
            <a:srgbClr val="FDCFD0"/>
          </a:solidFill>
          <a:ln>
            <a:solidFill>
              <a:srgbClr val="C00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1E0D0F0D-0BA3-49F8-AFF0-46589B6D9E3B}"/>
              </a:ext>
            </a:extLst>
          </p:cNvPr>
          <p:cNvSpPr/>
          <p:nvPr/>
        </p:nvSpPr>
        <p:spPr>
          <a:xfrm>
            <a:off x="1286289" y="4866732"/>
            <a:ext cx="10499312" cy="36000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Не допускаются рукописные правки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15" name="Стрелка вправо 77">
            <a:extLst>
              <a:ext uri="{FF2B5EF4-FFF2-40B4-BE49-F238E27FC236}">
                <a16:creationId xmlns="" xmlns:a16="http://schemas.microsoft.com/office/drawing/2014/main" id="{692F75AC-5867-4FEC-9EAE-73346E892BEE}"/>
              </a:ext>
            </a:extLst>
          </p:cNvPr>
          <p:cNvSpPr/>
          <p:nvPr/>
        </p:nvSpPr>
        <p:spPr>
          <a:xfrm>
            <a:off x="545400" y="4903271"/>
            <a:ext cx="438150" cy="286921"/>
          </a:xfrm>
          <a:prstGeom prst="rightArrow">
            <a:avLst/>
          </a:prstGeom>
          <a:solidFill>
            <a:srgbClr val="FDCFD0"/>
          </a:solidFill>
          <a:ln>
            <a:solidFill>
              <a:srgbClr val="C00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7848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12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52" name="TextBox 51"/>
          <p:cNvSpPr txBox="1"/>
          <p:nvPr/>
        </p:nvSpPr>
        <p:spPr>
          <a:xfrm>
            <a:off x="545400" y="784075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Работа с СПО «Справки БК»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C0FDF76A-FF2A-47F2-8DC4-93E7642C63FE}"/>
              </a:ext>
            </a:extLst>
          </p:cNvPr>
          <p:cNvSpPr/>
          <p:nvPr/>
        </p:nvSpPr>
        <p:spPr>
          <a:xfrm>
            <a:off x="1286289" y="1981884"/>
            <a:ext cx="10499312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Листы одной справки не следует менять или вставлять в другие справки, даже если они содержат идентичную информацию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17" name="Стрелка вправо 77">
            <a:extLst>
              <a:ext uri="{FF2B5EF4-FFF2-40B4-BE49-F238E27FC236}">
                <a16:creationId xmlns="" xmlns:a16="http://schemas.microsoft.com/office/drawing/2014/main" id="{FF0D650E-76E3-4D1E-AF45-C9FFEA49DD3F}"/>
              </a:ext>
            </a:extLst>
          </p:cNvPr>
          <p:cNvSpPr/>
          <p:nvPr/>
        </p:nvSpPr>
        <p:spPr>
          <a:xfrm>
            <a:off x="545400" y="2126423"/>
            <a:ext cx="438150" cy="286921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>
            <a:extLst>
              <a:ext uri="{FF2B5EF4-FFF2-40B4-BE49-F238E27FC236}">
                <a16:creationId xmlns="" xmlns:a16="http://schemas.microsoft.com/office/drawing/2014/main" id="{6CCE9752-797B-47AA-8312-042562499172}"/>
              </a:ext>
            </a:extLst>
          </p:cNvPr>
          <p:cNvSpPr/>
          <p:nvPr/>
        </p:nvSpPr>
        <p:spPr>
          <a:xfrm>
            <a:off x="1286289" y="2938284"/>
            <a:ext cx="10499312" cy="360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Справки не рекомендуется прошивать и фиксировать скрепкой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19" name="Стрелка вправо 77">
            <a:extLst>
              <a:ext uri="{FF2B5EF4-FFF2-40B4-BE49-F238E27FC236}">
                <a16:creationId xmlns="" xmlns:a16="http://schemas.microsoft.com/office/drawing/2014/main" id="{D9E3F76C-A1B9-49B7-9681-BD0C8BD0F2CF}"/>
              </a:ext>
            </a:extLst>
          </p:cNvPr>
          <p:cNvSpPr/>
          <p:nvPr/>
        </p:nvSpPr>
        <p:spPr>
          <a:xfrm>
            <a:off x="545400" y="2973398"/>
            <a:ext cx="438150" cy="286921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>
            <a:extLst>
              <a:ext uri="{FF2B5EF4-FFF2-40B4-BE49-F238E27FC236}">
                <a16:creationId xmlns="" xmlns:a16="http://schemas.microsoft.com/office/drawing/2014/main" id="{B67C7483-F4A7-45AF-A482-C3FA8339AD78}"/>
              </a:ext>
            </a:extLst>
          </p:cNvPr>
          <p:cNvSpPr/>
          <p:nvPr/>
        </p:nvSpPr>
        <p:spPr>
          <a:xfrm>
            <a:off x="1286289" y="3644494"/>
            <a:ext cx="10499312" cy="360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Рекомендуется обеспечить печать справки и ее заверение в течение одного дня 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24" name="Стрелка вправо 77">
            <a:extLst>
              <a:ext uri="{FF2B5EF4-FFF2-40B4-BE49-F238E27FC236}">
                <a16:creationId xmlns="" xmlns:a16="http://schemas.microsoft.com/office/drawing/2014/main" id="{CBD3577E-5ABB-4461-B036-5A197B45794D}"/>
              </a:ext>
            </a:extLst>
          </p:cNvPr>
          <p:cNvSpPr/>
          <p:nvPr/>
        </p:nvSpPr>
        <p:spPr>
          <a:xfrm>
            <a:off x="545400" y="3681033"/>
            <a:ext cx="438150" cy="286921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>
            <a:extLst>
              <a:ext uri="{FF2B5EF4-FFF2-40B4-BE49-F238E27FC236}">
                <a16:creationId xmlns="" xmlns:a16="http://schemas.microsoft.com/office/drawing/2014/main" id="{2BA0F1C9-86FD-4CB4-99C3-E95A9BC9E9C3}"/>
              </a:ext>
            </a:extLst>
          </p:cNvPr>
          <p:cNvSpPr/>
          <p:nvPr/>
        </p:nvSpPr>
        <p:spPr>
          <a:xfrm>
            <a:off x="1286289" y="4350704"/>
            <a:ext cx="10499312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Не рекомендуется осуществлять подмену листов справки, листами, напечатанными в иной момент времени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28" name="Стрелка вправо 77">
            <a:extLst>
              <a:ext uri="{FF2B5EF4-FFF2-40B4-BE49-F238E27FC236}">
                <a16:creationId xmlns="" xmlns:a16="http://schemas.microsoft.com/office/drawing/2014/main" id="{C46671BE-96A0-4142-9E1A-8BDE17F469C0}"/>
              </a:ext>
            </a:extLst>
          </p:cNvPr>
          <p:cNvSpPr/>
          <p:nvPr/>
        </p:nvSpPr>
        <p:spPr>
          <a:xfrm>
            <a:off x="545400" y="4495243"/>
            <a:ext cx="438150" cy="286921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4020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13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52" name="TextBox 51"/>
          <p:cNvSpPr txBox="1"/>
          <p:nvPr/>
        </p:nvSpPr>
        <p:spPr>
          <a:xfrm>
            <a:off x="545400" y="784075"/>
            <a:ext cx="11088915" cy="830981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Работа с СПО «Справки БК»</a:t>
            </a:r>
          </a:p>
          <a:p>
            <a:pPr algn="ctr"/>
            <a:r>
              <a:rPr lang="ru-RU" sz="2400" dirty="0">
                <a:solidFill>
                  <a:schemeClr val="accent6"/>
                </a:solidFill>
              </a:rPr>
              <a:t>(ответы на поступившие вопросы)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C0FDF76A-FF2A-47F2-8DC4-93E7642C63FE}"/>
              </a:ext>
            </a:extLst>
          </p:cNvPr>
          <p:cNvSpPr/>
          <p:nvPr/>
        </p:nvSpPr>
        <p:spPr>
          <a:xfrm>
            <a:off x="372000" y="1924659"/>
            <a:ext cx="11448000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Не рекомендуем печатать справку на листах формата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А5, а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также использовать двустороннюю печать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20" name="Прямоугольник 19">
            <a:extLst>
              <a:ext uri="{FF2B5EF4-FFF2-40B4-BE49-F238E27FC236}">
                <a16:creationId xmlns="" xmlns:a16="http://schemas.microsoft.com/office/drawing/2014/main" id="{B67C7483-F4A7-45AF-A482-C3FA8339AD78}"/>
              </a:ext>
            </a:extLst>
          </p:cNvPr>
          <p:cNvSpPr/>
          <p:nvPr/>
        </p:nvSpPr>
        <p:spPr>
          <a:xfrm>
            <a:off x="365857" y="2693334"/>
            <a:ext cx="11448000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Невозможность подать справку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</a:rPr>
              <a:t>ситуативна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 и достаточно вариативна,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брачный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договор не является уважительной и объективной причиной 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27" name="Прямоугольник 26">
            <a:extLst>
              <a:ext uri="{FF2B5EF4-FFF2-40B4-BE49-F238E27FC236}">
                <a16:creationId xmlns="" xmlns:a16="http://schemas.microsoft.com/office/drawing/2014/main" id="{5ECB26EA-4A0F-4001-B68B-AE8A7E6BB5ED}"/>
              </a:ext>
            </a:extLst>
          </p:cNvPr>
          <p:cNvSpPr/>
          <p:nvPr/>
        </p:nvSpPr>
        <p:spPr>
          <a:xfrm>
            <a:off x="372116" y="4214283"/>
            <a:ext cx="11448000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СПО «Справки БК» разработано ФСО России, а не Минтрудом России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A3A0C49D-7F29-424B-ACD4-634D062C79EA}"/>
              </a:ext>
            </a:extLst>
          </p:cNvPr>
          <p:cNvSpPr/>
          <p:nvPr/>
        </p:nvSpPr>
        <p:spPr>
          <a:xfrm>
            <a:off x="365857" y="3451142"/>
            <a:ext cx="11448000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Заявление о невозможности подкрепляются подтверждающими документами, общие фразы: 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«не общаемся», «не поддерживаем контакт» должны оцениваться критически</a:t>
            </a:r>
            <a:endParaRPr lang="ru-RU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65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14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52" name="TextBox 51"/>
          <p:cNvSpPr txBox="1"/>
          <p:nvPr/>
        </p:nvSpPr>
        <p:spPr>
          <a:xfrm>
            <a:off x="545400" y="784075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Ответы на общие вопросы по представлению справки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192EE78A-501F-4232-AC66-3D669F23665D}"/>
              </a:ext>
            </a:extLst>
          </p:cNvPr>
          <p:cNvSpPr/>
          <p:nvPr/>
        </p:nvSpPr>
        <p:spPr>
          <a:xfrm>
            <a:off x="365784" y="2307879"/>
            <a:ext cx="11448141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Перевод гражданского служащего без увольнения невозможен, поэтому при поступлении на новое место службы он должен подать справку как кандидат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="" xmlns:a16="http://schemas.microsoft.com/office/drawing/2014/main" id="{2D2C3F99-FA31-47D9-9F81-16CD5D073A09}"/>
              </a:ext>
            </a:extLst>
          </p:cNvPr>
          <p:cNvSpPr/>
          <p:nvPr/>
        </p:nvSpPr>
        <p:spPr>
          <a:xfrm>
            <a:off x="365783" y="3044212"/>
            <a:ext cx="11448141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Повышение в период декларационной кампании не освобождает от обязанности представить справку, также см.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пп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. 4 п. 39 Методических рекомендаций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="" xmlns:a16="http://schemas.microsoft.com/office/drawing/2014/main" id="{6B0232FD-B8F5-44B5-8205-4842917C7C1B}"/>
              </a:ext>
            </a:extLst>
          </p:cNvPr>
          <p:cNvSpPr/>
          <p:nvPr/>
        </p:nvSpPr>
        <p:spPr>
          <a:xfrm>
            <a:off x="365783" y="3786332"/>
            <a:ext cx="11448141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По общему правилу, справка подается один раз; уточненная справка также подается один раз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="" xmlns:a16="http://schemas.microsoft.com/office/drawing/2014/main" id="{7EB8C388-9136-402C-84B2-D06F614105F6}"/>
              </a:ext>
            </a:extLst>
          </p:cNvPr>
          <p:cNvSpPr/>
          <p:nvPr/>
        </p:nvSpPr>
        <p:spPr>
          <a:xfrm>
            <a:off x="365782" y="4527576"/>
            <a:ext cx="11448141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Уточненная справка подается в течение месяца со дня окончания декларационной кампании: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подать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уточненную справку в период декларационной кампании нельзя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20" name="Прямоугольник 19">
            <a:extLst>
              <a:ext uri="{FF2B5EF4-FFF2-40B4-BE49-F238E27FC236}">
                <a16:creationId xmlns="" xmlns:a16="http://schemas.microsoft.com/office/drawing/2014/main" id="{A1CAD9FE-DCC8-47B5-B5DC-F911FA71F79C}"/>
              </a:ext>
            </a:extLst>
          </p:cNvPr>
          <p:cNvSpPr/>
          <p:nvPr/>
        </p:nvSpPr>
        <p:spPr>
          <a:xfrm>
            <a:off x="365785" y="1566197"/>
            <a:ext cx="11448141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Справка распечатывается, подписывается и включается в личное дело (при наличии); </a:t>
            </a:r>
            <a:br>
              <a:rPr lang="ru-RU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представление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.XSB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файла не отменяет необходимость представить справку в бумажном варианте</a:t>
            </a:r>
            <a:endParaRPr lang="ru-RU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66353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15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52" name="TextBox 51"/>
          <p:cNvSpPr txBox="1"/>
          <p:nvPr/>
        </p:nvSpPr>
        <p:spPr>
          <a:xfrm>
            <a:off x="545400" y="784075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Общие вопросы по представлению справки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B629A2E5-72EC-4F03-BA4A-FE76CFE24889}"/>
              </a:ext>
            </a:extLst>
          </p:cNvPr>
          <p:cNvSpPr/>
          <p:nvPr/>
        </p:nvSpPr>
        <p:spPr>
          <a:xfrm>
            <a:off x="371929" y="1660147"/>
            <a:ext cx="11448141" cy="1300305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Пункт 13 Методических рекомендаций предполагает, что справка подается, если временно замещаемая служащим (работником) должность, обязанности по которой исполнялись в соответствии с приказом (распоряжением) представителя нанимателя (работодателя), была включена в соответствующий перечень должностей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25" name="Прямоугольник 24">
            <a:extLst>
              <a:ext uri="{FF2B5EF4-FFF2-40B4-BE49-F238E27FC236}">
                <a16:creationId xmlns="" xmlns:a16="http://schemas.microsoft.com/office/drawing/2014/main" id="{D4A7F5F9-3174-466E-9F55-886B7607A7C4}"/>
              </a:ext>
            </a:extLst>
          </p:cNvPr>
          <p:cNvSpPr/>
          <p:nvPr/>
        </p:nvSpPr>
        <p:spPr>
          <a:xfrm>
            <a:off x="1320758" y="3157987"/>
            <a:ext cx="10499312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совмещение должностей (статья 60.2 Трудового кодекса Российской Федерации)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26" name="Стрелка вправо 77">
            <a:extLst>
              <a:ext uri="{FF2B5EF4-FFF2-40B4-BE49-F238E27FC236}">
                <a16:creationId xmlns="" xmlns:a16="http://schemas.microsoft.com/office/drawing/2014/main" id="{DA6AE784-5730-428C-BDFA-43E8EC0D89CA}"/>
              </a:ext>
            </a:extLst>
          </p:cNvPr>
          <p:cNvSpPr/>
          <p:nvPr/>
        </p:nvSpPr>
        <p:spPr>
          <a:xfrm>
            <a:off x="579869" y="3302526"/>
            <a:ext cx="438150" cy="286921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>
            <a:extLst>
              <a:ext uri="{FF2B5EF4-FFF2-40B4-BE49-F238E27FC236}">
                <a16:creationId xmlns="" xmlns:a16="http://schemas.microsoft.com/office/drawing/2014/main" id="{CFC3FE4E-9EB9-4986-9701-468EC117E70E}"/>
              </a:ext>
            </a:extLst>
          </p:cNvPr>
          <p:cNvSpPr/>
          <p:nvPr/>
        </p:nvSpPr>
        <p:spPr>
          <a:xfrm>
            <a:off x="1320758" y="3928619"/>
            <a:ext cx="10499312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временный перевод на другую работу (статья 72.2 Трудового кодекса Российской Федерации)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28" name="Стрелка вправо 77">
            <a:extLst>
              <a:ext uri="{FF2B5EF4-FFF2-40B4-BE49-F238E27FC236}">
                <a16:creationId xmlns="" xmlns:a16="http://schemas.microsoft.com/office/drawing/2014/main" id="{D6328471-3C17-4E18-942A-EF18C04B452D}"/>
              </a:ext>
            </a:extLst>
          </p:cNvPr>
          <p:cNvSpPr/>
          <p:nvPr/>
        </p:nvSpPr>
        <p:spPr>
          <a:xfrm>
            <a:off x="579869" y="4073158"/>
            <a:ext cx="438150" cy="286921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>
            <a:extLst>
              <a:ext uri="{FF2B5EF4-FFF2-40B4-BE49-F238E27FC236}">
                <a16:creationId xmlns="" xmlns:a16="http://schemas.microsoft.com/office/drawing/2014/main" id="{C3DC04E9-4EFC-443F-9D18-2305C03F9F01}"/>
              </a:ext>
            </a:extLst>
          </p:cNvPr>
          <p:cNvSpPr/>
          <p:nvPr/>
        </p:nvSpPr>
        <p:spPr>
          <a:xfrm>
            <a:off x="1320758" y="4700330"/>
            <a:ext cx="10499312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реализация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коррупционно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-опасных функций по должности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31" name="Стрелка вправо 77">
            <a:extLst>
              <a:ext uri="{FF2B5EF4-FFF2-40B4-BE49-F238E27FC236}">
                <a16:creationId xmlns="" xmlns:a16="http://schemas.microsoft.com/office/drawing/2014/main" id="{477CBE9B-2C0A-43B1-92E7-5EB04255CE9A}"/>
              </a:ext>
            </a:extLst>
          </p:cNvPr>
          <p:cNvSpPr/>
          <p:nvPr/>
        </p:nvSpPr>
        <p:spPr>
          <a:xfrm>
            <a:off x="579869" y="4844869"/>
            <a:ext cx="438150" cy="286921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7869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16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52" name="TextBox 51"/>
          <p:cNvSpPr txBox="1"/>
          <p:nvPr/>
        </p:nvSpPr>
        <p:spPr>
          <a:xfrm>
            <a:off x="545400" y="784075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Титульный лист декларации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B629A2E5-72EC-4F03-BA4A-FE76CFE24889}"/>
              </a:ext>
            </a:extLst>
          </p:cNvPr>
          <p:cNvSpPr/>
          <p:nvPr/>
        </p:nvSpPr>
        <p:spPr>
          <a:xfrm>
            <a:off x="489771" y="3737244"/>
            <a:ext cx="11448141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«Самозанятый» это обыденное понимание; по факту это применение специального налогового режима </a:t>
            </a:r>
            <a:br>
              <a:rPr lang="ru-RU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«Налог на профессиональный доход»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821094" y="2622244"/>
            <a:ext cx="10116819" cy="7984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/>
                </a:solidFill>
                <a:ea typeface="Calibri" panose="020F0502020204030204" pitchFamily="34" charset="0"/>
              </a:rPr>
              <a:t>«Титульной» является должность, при замещении которой возлагается обязанность представить декларацию</a:t>
            </a:r>
            <a:endParaRPr lang="ru-RU" b="1" dirty="0">
              <a:solidFill>
                <a:schemeClr val="accent5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821096" y="1819669"/>
            <a:ext cx="10154919" cy="5493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/>
                </a:solidFill>
                <a:ea typeface="Calibri" panose="020F0502020204030204" pitchFamily="34" charset="0"/>
              </a:rPr>
              <a:t>СНИЛС с ноября 2013 года присваивается новорожденным в </a:t>
            </a:r>
            <a:r>
              <a:rPr lang="ru-RU" b="1" dirty="0" err="1">
                <a:solidFill>
                  <a:schemeClr val="accent5"/>
                </a:solidFill>
                <a:ea typeface="Calibri" panose="020F0502020204030204" pitchFamily="34" charset="0"/>
              </a:rPr>
              <a:t>беззаявительном</a:t>
            </a:r>
            <a:r>
              <a:rPr lang="ru-RU" b="1" dirty="0">
                <a:solidFill>
                  <a:schemeClr val="accent5"/>
                </a:solidFill>
                <a:ea typeface="Calibri" panose="020F0502020204030204" pitchFamily="34" charset="0"/>
              </a:rPr>
              <a:t> порядке</a:t>
            </a: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446002" y="2547562"/>
            <a:ext cx="11530013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89772" y="1632678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chemeClr val="accent4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1.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89772" y="2561518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chemeClr val="accent4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2.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C2D87CF2-8A17-46E0-86D4-67D5EA80784B}"/>
              </a:ext>
            </a:extLst>
          </p:cNvPr>
          <p:cNvSpPr/>
          <p:nvPr/>
        </p:nvSpPr>
        <p:spPr>
          <a:xfrm>
            <a:off x="446002" y="5494480"/>
            <a:ext cx="11448141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Формой справки не предусмотрено указание места рождения лица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7B6FD865-9FC0-4DFF-B5AC-3058BED669EB}"/>
              </a:ext>
            </a:extLst>
          </p:cNvPr>
          <p:cNvSpPr txBox="1"/>
          <p:nvPr/>
        </p:nvSpPr>
        <p:spPr>
          <a:xfrm>
            <a:off x="221342" y="4763673"/>
            <a:ext cx="11088915" cy="461649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dirty="0">
                <a:solidFill>
                  <a:schemeClr val="accent6"/>
                </a:solidFill>
              </a:rPr>
              <a:t>Ответ на поступивший вопрос</a:t>
            </a:r>
          </a:p>
        </p:txBody>
      </p:sp>
      <p:cxnSp>
        <p:nvCxnSpPr>
          <p:cNvPr id="19" name="Прямая соединительная линия 18">
            <a:extLst>
              <a:ext uri="{FF2B5EF4-FFF2-40B4-BE49-F238E27FC236}">
                <a16:creationId xmlns="" xmlns:a16="http://schemas.microsoft.com/office/drawing/2014/main" id="{A46EF2EC-C169-4276-A996-658939D8B307}"/>
              </a:ext>
            </a:extLst>
          </p:cNvPr>
          <p:cNvCxnSpPr/>
          <p:nvPr/>
        </p:nvCxnSpPr>
        <p:spPr>
          <a:xfrm>
            <a:off x="407899" y="4639357"/>
            <a:ext cx="11530013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31306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17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52" name="TextBox 51"/>
          <p:cNvSpPr txBox="1"/>
          <p:nvPr/>
        </p:nvSpPr>
        <p:spPr>
          <a:xfrm>
            <a:off x="545400" y="784075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Раздел 1. Сведения о доходах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3946E44A-3C5E-4A5C-A31A-DE87A59195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4630" y="1357918"/>
            <a:ext cx="7442740" cy="54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3085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18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52" name="TextBox 51"/>
          <p:cNvSpPr txBox="1"/>
          <p:nvPr/>
        </p:nvSpPr>
        <p:spPr>
          <a:xfrm>
            <a:off x="545400" y="784075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Раздел 1. Сведения о доходах</a:t>
            </a:r>
          </a:p>
        </p:txBody>
      </p:sp>
      <p:sp>
        <p:nvSpPr>
          <p:cNvPr id="17" name="Пятиугольник 16"/>
          <p:cNvSpPr/>
          <p:nvPr/>
        </p:nvSpPr>
        <p:spPr>
          <a:xfrm>
            <a:off x="365758" y="4421255"/>
            <a:ext cx="3644265" cy="738000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>
              <a:lnSpc>
                <a:spcPct val="80000"/>
              </a:lnSpc>
            </a:pPr>
            <a:r>
              <a:rPr lang="ru-RU" b="1" dirty="0"/>
              <a:t>Иные доходы</a:t>
            </a:r>
          </a:p>
        </p:txBody>
      </p:sp>
      <p:sp>
        <p:nvSpPr>
          <p:cNvPr id="20" name="Пятиугольник 19"/>
          <p:cNvSpPr/>
          <p:nvPr/>
        </p:nvSpPr>
        <p:spPr>
          <a:xfrm>
            <a:off x="365760" y="2480927"/>
            <a:ext cx="3644265" cy="738000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/>
            <a:r>
              <a:rPr lang="ru-RU" b="1" dirty="0"/>
              <a:t>Доходы, предусмотренные строками 1-5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5219513" y="3321482"/>
            <a:ext cx="6120000" cy="73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just"/>
            <a:r>
              <a:rPr lang="ru-RU" sz="1400" b="1" dirty="0">
                <a:solidFill>
                  <a:schemeClr val="accent1">
                    <a:lumMod val="75000"/>
                  </a:schemeClr>
                </a:solidFill>
              </a:rPr>
              <a:t>Как правило, организации (физические лица) являются одновременно налоговыми агентами, на которых возложены обязанности по исчислению, удержанию у налогоплательщика и перечислению налогов  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5231799" y="5270612"/>
            <a:ext cx="6120000" cy="49201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r>
              <a:rPr lang="ru-RU" sz="1400" b="1" dirty="0">
                <a:solidFill>
                  <a:schemeClr val="accent5"/>
                </a:solidFill>
              </a:rPr>
              <a:t>Некоторые доходы могут не облагаются налогом или лицо обязано самостоятельно уплатить налог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9AFEE975-328F-4CDC-B22D-F032B557691E}"/>
              </a:ext>
            </a:extLst>
          </p:cNvPr>
          <p:cNvSpPr/>
          <p:nvPr/>
        </p:nvSpPr>
        <p:spPr>
          <a:xfrm>
            <a:off x="365758" y="1647446"/>
            <a:ext cx="10973755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Понятие «доход» в антикоррупционном законодательстве </a:t>
            </a:r>
            <a:r>
              <a:rPr lang="ru-RU">
                <a:solidFill>
                  <a:schemeClr val="accent1">
                    <a:lumMod val="75000"/>
                  </a:schemeClr>
                </a:solidFill>
              </a:rPr>
              <a:t>не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т</a:t>
            </a:r>
            <a:r>
              <a:rPr lang="ru-RU">
                <a:solidFill>
                  <a:schemeClr val="accent1">
                    <a:lumMod val="75000"/>
                  </a:schemeClr>
                </a:solidFill>
              </a:rPr>
              <a:t>ождественно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понятию «доход» в налоговом законодательстве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996A600A-2A59-40AD-9CCD-1FC3B6DF4D8B}"/>
              </a:ext>
            </a:extLst>
          </p:cNvPr>
          <p:cNvSpPr/>
          <p:nvPr/>
        </p:nvSpPr>
        <p:spPr>
          <a:xfrm>
            <a:off x="4222715" y="2486865"/>
            <a:ext cx="7129084" cy="732061"/>
          </a:xfrm>
          <a:prstGeom prst="rect">
            <a:avLst/>
          </a:prstGeom>
          <a:noFill/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/>
                </a:solidFill>
              </a:rPr>
              <a:t>ФНС России, ПФР России, Банк России, организации (физические лица), которые выплачивают денежные средства декларанту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EFE0413C-2314-4FAF-AAC1-48ED7F0B600C}"/>
              </a:ext>
            </a:extLst>
          </p:cNvPr>
          <p:cNvSpPr/>
          <p:nvPr/>
        </p:nvSpPr>
        <p:spPr>
          <a:xfrm>
            <a:off x="4222715" y="4430056"/>
            <a:ext cx="7129084" cy="732061"/>
          </a:xfrm>
          <a:prstGeom prst="rect">
            <a:avLst/>
          </a:prstGeom>
          <a:noFill/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/>
                </a:solidFill>
              </a:rPr>
              <a:t>От физических или юридических лиц</a:t>
            </a:r>
          </a:p>
        </p:txBody>
      </p:sp>
    </p:spTree>
    <p:extLst>
      <p:ext uri="{BB962C8B-B14F-4D97-AF65-F5344CB8AC3E}">
        <p14:creationId xmlns:p14="http://schemas.microsoft.com/office/powerpoint/2010/main" val="35760010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19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52" name="TextBox 51"/>
          <p:cNvSpPr txBox="1"/>
          <p:nvPr/>
        </p:nvSpPr>
        <p:spPr>
          <a:xfrm>
            <a:off x="545400" y="784075"/>
            <a:ext cx="11088915" cy="830981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Раздел 1. Сведения о доходах</a:t>
            </a:r>
          </a:p>
          <a:p>
            <a:pPr algn="ctr"/>
            <a:r>
              <a:rPr lang="ru-RU" sz="2400" dirty="0">
                <a:solidFill>
                  <a:schemeClr val="accent6"/>
                </a:solidFill>
              </a:rPr>
              <a:t>(ответы на поступившие вопросы)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9AFEE975-328F-4CDC-B22D-F032B557691E}"/>
              </a:ext>
            </a:extLst>
          </p:cNvPr>
          <p:cNvSpPr/>
          <p:nvPr/>
        </p:nvSpPr>
        <p:spPr>
          <a:xfrm>
            <a:off x="469342" y="1707151"/>
            <a:ext cx="11253315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Договор мены в доход не указывается, см. п. 62 Методических рекомендаций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="" xmlns:a16="http://schemas.microsoft.com/office/drawing/2014/main" id="{E240AABE-09A1-4579-9246-2251C6B0A319}"/>
              </a:ext>
            </a:extLst>
          </p:cNvPr>
          <p:cNvSpPr/>
          <p:nvPr/>
        </p:nvSpPr>
        <p:spPr>
          <a:xfrm>
            <a:off x="469342" y="2389056"/>
            <a:ext cx="11253315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Доход от ценных бумаг, в т.ч. в рамках ИИС, необходимо узнавать у брокера или управляющей компании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="" xmlns:a16="http://schemas.microsoft.com/office/drawing/2014/main" id="{53C0FB0A-6B60-4BDB-8FAC-85ED2B2D9752}"/>
              </a:ext>
            </a:extLst>
          </p:cNvPr>
          <p:cNvSpPr/>
          <p:nvPr/>
        </p:nvSpPr>
        <p:spPr>
          <a:xfrm>
            <a:off x="469342" y="3070961"/>
            <a:ext cx="11253314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«Иная помощь» в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пп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. 6 п. 64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Методических рекомендаций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 в части донора это формулировка </a:t>
            </a:r>
            <a:b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</a:br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из п. 4 ст. 214 Налогового кодекса Российской Федерации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24" name="Прямоугольник 23">
            <a:extLst>
              <a:ext uri="{FF2B5EF4-FFF2-40B4-BE49-F238E27FC236}">
                <a16:creationId xmlns="" xmlns:a16="http://schemas.microsoft.com/office/drawing/2014/main" id="{61CD53CB-48CE-46A3-937C-05A98CC775DA}"/>
              </a:ext>
            </a:extLst>
          </p:cNvPr>
          <p:cNvSpPr/>
          <p:nvPr/>
        </p:nvSpPr>
        <p:spPr>
          <a:xfrm>
            <a:off x="469342" y="3752866"/>
            <a:ext cx="11253314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В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пп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. 7 п. 60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Методических рекомендаций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 речь идет о единовременной субсидии, а не об иных выплатах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26" name="Прямоугольник 25">
            <a:extLst>
              <a:ext uri="{FF2B5EF4-FFF2-40B4-BE49-F238E27FC236}">
                <a16:creationId xmlns="" xmlns:a16="http://schemas.microsoft.com/office/drawing/2014/main" id="{531C59F1-821D-45C2-AE2C-FC6FB3D2E0C9}"/>
              </a:ext>
            </a:extLst>
          </p:cNvPr>
          <p:cNvSpPr/>
          <p:nvPr/>
        </p:nvSpPr>
        <p:spPr>
          <a:xfrm>
            <a:off x="469341" y="4434771"/>
            <a:ext cx="11253313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Выплаты в связи с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COVID-19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 поступали на соответствующие счета, в этой связи можно получить выписку 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у банка (кредитной организации)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27" name="Прямоугольник 26">
            <a:extLst>
              <a:ext uri="{FF2B5EF4-FFF2-40B4-BE49-F238E27FC236}">
                <a16:creationId xmlns="" xmlns:a16="http://schemas.microsoft.com/office/drawing/2014/main" id="{4CB4FEF9-F8DA-47ED-A461-C5FEE11BAD13}"/>
              </a:ext>
            </a:extLst>
          </p:cNvPr>
          <p:cNvSpPr/>
          <p:nvPr/>
        </p:nvSpPr>
        <p:spPr>
          <a:xfrm>
            <a:off x="469340" y="5116676"/>
            <a:ext cx="11253313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В разделе 1 указывается любой доход вне зависимости от размера, в т.ч. полученный в качестве подарка на день рождения или иной праздник (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пп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. 15 п. 60 Методических рекомендаций)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28" name="Прямоугольник 27">
            <a:extLst>
              <a:ext uri="{FF2B5EF4-FFF2-40B4-BE49-F238E27FC236}">
                <a16:creationId xmlns="" xmlns:a16="http://schemas.microsoft.com/office/drawing/2014/main" id="{D7C57DFD-96A5-4AFF-BD9E-E20B7979AE61}"/>
              </a:ext>
            </a:extLst>
          </p:cNvPr>
          <p:cNvSpPr/>
          <p:nvPr/>
        </p:nvSpPr>
        <p:spPr>
          <a:xfrm>
            <a:off x="469339" y="5798581"/>
            <a:ext cx="11253313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Подтверждающие доход документы в обязательном порядке не прикладываются;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обязательные документы предусмотрены в разделах 2 и 4 справки</a:t>
            </a:r>
            <a:endParaRPr lang="ru-RU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7438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Группа 29"/>
          <p:cNvGrpSpPr/>
          <p:nvPr/>
        </p:nvGrpSpPr>
        <p:grpSpPr>
          <a:xfrm>
            <a:off x="0" y="0"/>
            <a:ext cx="12192000" cy="671879"/>
            <a:chOff x="0" y="0"/>
            <a:chExt cx="12192000" cy="671879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1244943" y="0"/>
            <a:ext cx="540657" cy="3429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2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4" y="0"/>
            <a:ext cx="572213" cy="691978"/>
          </a:xfrm>
        </p:spPr>
      </p:pic>
      <p:sp>
        <p:nvSpPr>
          <p:cNvPr id="26" name="TextBox 25"/>
          <p:cNvSpPr txBox="1"/>
          <p:nvPr/>
        </p:nvSpPr>
        <p:spPr>
          <a:xfrm>
            <a:off x="551543" y="828392"/>
            <a:ext cx="110889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Полномочия Минтруда России </a:t>
            </a:r>
          </a:p>
          <a:p>
            <a:pPr algn="ctr"/>
            <a:r>
              <a:rPr lang="ru-RU" sz="2400" b="1" dirty="0">
                <a:solidFill>
                  <a:schemeClr val="accent6"/>
                </a:solidFill>
              </a:rPr>
              <a:t>и антикоррупционные требования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73BF9FBB-95A8-4444-AA47-0FCFC9E336A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 b="18840"/>
          <a:stretch/>
        </p:blipFill>
        <p:spPr>
          <a:xfrm>
            <a:off x="382999" y="2496207"/>
            <a:ext cx="3255633" cy="3302817"/>
          </a:xfrm>
          <a:prstGeom prst="rect">
            <a:avLst/>
          </a:prstGeom>
        </p:spPr>
      </p:pic>
      <p:sp>
        <p:nvSpPr>
          <p:cNvPr id="28" name="Прямоугольник 27">
            <a:extLst>
              <a:ext uri="{FF2B5EF4-FFF2-40B4-BE49-F238E27FC236}">
                <a16:creationId xmlns="" xmlns:a16="http://schemas.microsoft.com/office/drawing/2014/main" id="{8C288374-CEA7-4E96-8FA3-EC89CB952D5C}"/>
              </a:ext>
            </a:extLst>
          </p:cNvPr>
          <p:cNvSpPr/>
          <p:nvPr/>
        </p:nvSpPr>
        <p:spPr>
          <a:xfrm>
            <a:off x="5572031" y="3707514"/>
            <a:ext cx="6213569" cy="7984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Издание инструктивно-методических материалов по вопросам противодействия коррупции</a:t>
            </a:r>
            <a:endParaRPr lang="ru-RU" b="1" dirty="0">
              <a:solidFill>
                <a:schemeClr val="accent5"/>
              </a:solidFill>
              <a:cs typeface="Times New Roman" panose="02020603050405020304" pitchFamily="18" charset="0"/>
            </a:endParaRPr>
          </a:p>
        </p:txBody>
      </p:sp>
      <p:sp>
        <p:nvSpPr>
          <p:cNvPr id="37" name="Прямоугольник 36">
            <a:extLst>
              <a:ext uri="{FF2B5EF4-FFF2-40B4-BE49-F238E27FC236}">
                <a16:creationId xmlns="" xmlns:a16="http://schemas.microsoft.com/office/drawing/2014/main" id="{AD3203D8-C1D7-4609-B0E7-F845B94F102E}"/>
              </a:ext>
            </a:extLst>
          </p:cNvPr>
          <p:cNvSpPr/>
          <p:nvPr/>
        </p:nvSpPr>
        <p:spPr>
          <a:xfrm>
            <a:off x="5572032" y="2566187"/>
            <a:ext cx="6236969" cy="7984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/>
                </a:solidFill>
              </a:rPr>
              <a:t>Оказание консультативной и методической помощи в реализации требований антикоррупционного законодательства</a:t>
            </a:r>
          </a:p>
        </p:txBody>
      </p:sp>
      <p:sp>
        <p:nvSpPr>
          <p:cNvPr id="40" name="Прямоугольник 39">
            <a:extLst>
              <a:ext uri="{FF2B5EF4-FFF2-40B4-BE49-F238E27FC236}">
                <a16:creationId xmlns="" xmlns:a16="http://schemas.microsoft.com/office/drawing/2014/main" id="{12D69DEF-B993-44FC-9629-3AFBF3386676}"/>
              </a:ext>
            </a:extLst>
          </p:cNvPr>
          <p:cNvSpPr/>
          <p:nvPr/>
        </p:nvSpPr>
        <p:spPr>
          <a:xfrm>
            <a:off x="5572032" y="4906314"/>
            <a:ext cx="6213568" cy="7984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/>
                </a:solidFill>
              </a:rPr>
              <a:t>Консультативно-методическое обеспечение мер, направленных на предупреждение коррупции в организациях</a:t>
            </a:r>
          </a:p>
        </p:txBody>
      </p:sp>
      <p:cxnSp>
        <p:nvCxnSpPr>
          <p:cNvPr id="41" name="Прямая соединительная линия 40">
            <a:extLst>
              <a:ext uri="{FF2B5EF4-FFF2-40B4-BE49-F238E27FC236}">
                <a16:creationId xmlns="" xmlns:a16="http://schemas.microsoft.com/office/drawing/2014/main" id="{B5FE7C0A-D1E8-48D3-8FC5-F6200E84B79A}"/>
              </a:ext>
            </a:extLst>
          </p:cNvPr>
          <p:cNvCxnSpPr/>
          <p:nvPr/>
        </p:nvCxnSpPr>
        <p:spPr>
          <a:xfrm>
            <a:off x="4196939" y="3553284"/>
            <a:ext cx="7612062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>
            <a:extLst>
              <a:ext uri="{FF2B5EF4-FFF2-40B4-BE49-F238E27FC236}">
                <a16:creationId xmlns="" xmlns:a16="http://schemas.microsoft.com/office/drawing/2014/main" id="{7F09EB5E-447D-45E3-B267-1CF4A7BAC88E}"/>
              </a:ext>
            </a:extLst>
          </p:cNvPr>
          <p:cNvCxnSpPr/>
          <p:nvPr/>
        </p:nvCxnSpPr>
        <p:spPr>
          <a:xfrm>
            <a:off x="4158838" y="4673972"/>
            <a:ext cx="7650163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="" xmlns:a16="http://schemas.microsoft.com/office/drawing/2014/main" id="{70DDFF4D-277F-4499-B6BE-2C1FFC1282E7}"/>
              </a:ext>
            </a:extLst>
          </p:cNvPr>
          <p:cNvSpPr txBox="1"/>
          <p:nvPr/>
        </p:nvSpPr>
        <p:spPr>
          <a:xfrm>
            <a:off x="4240709" y="2511973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chemeClr val="accent4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1.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="" xmlns:a16="http://schemas.microsoft.com/office/drawing/2014/main" id="{9B16F6AF-D322-44FE-B35B-A35FD612411A}"/>
              </a:ext>
            </a:extLst>
          </p:cNvPr>
          <p:cNvSpPr txBox="1"/>
          <p:nvPr/>
        </p:nvSpPr>
        <p:spPr>
          <a:xfrm>
            <a:off x="4240709" y="3641309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chemeClr val="accent4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2.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="" xmlns:a16="http://schemas.microsoft.com/office/drawing/2014/main" id="{3199D43F-4EEB-4FF3-9AFA-08E82CB8B597}"/>
              </a:ext>
            </a:extLst>
          </p:cNvPr>
          <p:cNvSpPr txBox="1"/>
          <p:nvPr/>
        </p:nvSpPr>
        <p:spPr>
          <a:xfrm>
            <a:off x="4240709" y="4845833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chemeClr val="accent4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3.</a:t>
            </a:r>
          </a:p>
        </p:txBody>
      </p:sp>
    </p:spTree>
    <p:extLst>
      <p:ext uri="{BB962C8B-B14F-4D97-AF65-F5344CB8AC3E}">
        <p14:creationId xmlns:p14="http://schemas.microsoft.com/office/powerpoint/2010/main" val="29823695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20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9AFEE975-328F-4CDC-B22D-F032B557691E}"/>
              </a:ext>
            </a:extLst>
          </p:cNvPr>
          <p:cNvSpPr/>
          <p:nvPr/>
        </p:nvSpPr>
        <p:spPr>
          <a:xfrm>
            <a:off x="463057" y="1725439"/>
            <a:ext cx="11253600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В части компенсаций общее правило: если есть отчетность, то не доход, если отчетности нет, то доход </a:t>
            </a:r>
            <a:br>
              <a:rPr lang="ru-RU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(см.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</a:rPr>
              <a:t>пп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. 21 п. 60 Методических рекомендаций)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24" name="Прямоугольник 23">
            <a:extLst>
              <a:ext uri="{FF2B5EF4-FFF2-40B4-BE49-F238E27FC236}">
                <a16:creationId xmlns="" xmlns:a16="http://schemas.microsoft.com/office/drawing/2014/main" id="{61CD53CB-48CE-46A3-937C-05A98CC775DA}"/>
              </a:ext>
            </a:extLst>
          </p:cNvPr>
          <p:cNvSpPr/>
          <p:nvPr/>
        </p:nvSpPr>
        <p:spPr>
          <a:xfrm>
            <a:off x="451671" y="2451718"/>
            <a:ext cx="11253599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Доход от сдачи квартиры в аренду подлежит отражению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26" name="Прямоугольник 25">
            <a:extLst>
              <a:ext uri="{FF2B5EF4-FFF2-40B4-BE49-F238E27FC236}">
                <a16:creationId xmlns="" xmlns:a16="http://schemas.microsoft.com/office/drawing/2014/main" id="{531C59F1-821D-45C2-AE2C-FC6FB3D2E0C9}"/>
              </a:ext>
            </a:extLst>
          </p:cNvPr>
          <p:cNvSpPr/>
          <p:nvPr/>
        </p:nvSpPr>
        <p:spPr>
          <a:xfrm>
            <a:off x="451671" y="3177997"/>
            <a:ext cx="11264986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Подтверждение дохода является ответственностью служащего (работника) 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(см. п. 66 Методических рекомендаций)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27" name="Прямоугольник 26">
            <a:extLst>
              <a:ext uri="{FF2B5EF4-FFF2-40B4-BE49-F238E27FC236}">
                <a16:creationId xmlns="" xmlns:a16="http://schemas.microsoft.com/office/drawing/2014/main" id="{4CB4FEF9-F8DA-47ED-A461-C5FEE11BAD13}"/>
              </a:ext>
            </a:extLst>
          </p:cNvPr>
          <p:cNvSpPr/>
          <p:nvPr/>
        </p:nvSpPr>
        <p:spPr>
          <a:xfrm>
            <a:off x="463057" y="3904276"/>
            <a:ext cx="11253600" cy="1307804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Возвращенные (или предоставленные) денежные средства на покупку товаров, работ и услуг для третьих лиц не являются доходом, если факт такой оплаты может быть подтвержден (ситуация с родительским комитетом)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(см.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пп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. 12 п. 64 Методических рекомендаций)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28" name="Прямоугольник 27">
            <a:extLst>
              <a:ext uri="{FF2B5EF4-FFF2-40B4-BE49-F238E27FC236}">
                <a16:creationId xmlns="" xmlns:a16="http://schemas.microsoft.com/office/drawing/2014/main" id="{D7C57DFD-96A5-4AFF-BD9E-E20B7979AE61}"/>
              </a:ext>
            </a:extLst>
          </p:cNvPr>
          <p:cNvSpPr/>
          <p:nvPr/>
        </p:nvSpPr>
        <p:spPr>
          <a:xfrm>
            <a:off x="463056" y="5362359"/>
            <a:ext cx="11253599" cy="1038436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Участие декларанта в конкурсах с подарками не требует отражения информации о полученном в натуральной форме подарка, если натуральная форма предусмотрена соответствующими правилами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(см. п. 62 Методических рекомендаций)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C5A0DD77-EE0B-482D-B551-D08CD00F32EE}"/>
              </a:ext>
            </a:extLst>
          </p:cNvPr>
          <p:cNvSpPr txBox="1"/>
          <p:nvPr/>
        </p:nvSpPr>
        <p:spPr>
          <a:xfrm>
            <a:off x="545400" y="784075"/>
            <a:ext cx="11088915" cy="830981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Раздел 1. Сведения о доходах</a:t>
            </a:r>
          </a:p>
          <a:p>
            <a:pPr algn="ctr"/>
            <a:r>
              <a:rPr lang="ru-RU" sz="2400" dirty="0">
                <a:solidFill>
                  <a:schemeClr val="accent6"/>
                </a:solidFill>
              </a:rPr>
              <a:t>(ответы на поступившие вопросы)</a:t>
            </a:r>
          </a:p>
        </p:txBody>
      </p:sp>
    </p:spTree>
    <p:extLst>
      <p:ext uri="{BB962C8B-B14F-4D97-AF65-F5344CB8AC3E}">
        <p14:creationId xmlns:p14="http://schemas.microsoft.com/office/powerpoint/2010/main" val="38325911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21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9AFEE975-328F-4CDC-B22D-F032B557691E}"/>
              </a:ext>
            </a:extLst>
          </p:cNvPr>
          <p:cNvSpPr/>
          <p:nvPr/>
        </p:nvSpPr>
        <p:spPr>
          <a:xfrm>
            <a:off x="469200" y="1753210"/>
            <a:ext cx="11253600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Денежные средства, связанные со служебными командировками за счет принимающей стороны – доход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(см.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пп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. 1 п. 63 Методических рекомендаций)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="" xmlns:a16="http://schemas.microsoft.com/office/drawing/2014/main" id="{E240AABE-09A1-4579-9246-2251C6B0A319}"/>
              </a:ext>
            </a:extLst>
          </p:cNvPr>
          <p:cNvSpPr/>
          <p:nvPr/>
        </p:nvSpPr>
        <p:spPr>
          <a:xfrm>
            <a:off x="469201" y="2482604"/>
            <a:ext cx="11253600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Конкретных требований к формулировкам, используемым в строке 6 раздела 1 справки нет, </a:t>
            </a:r>
            <a:b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</a:br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но целесообразно, чтобы формулировка отражала природу полученного дохода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="" xmlns:a16="http://schemas.microsoft.com/office/drawing/2014/main" id="{53C0FB0A-6B60-4BDB-8FAC-85ED2B2D9752}"/>
              </a:ext>
            </a:extLst>
          </p:cNvPr>
          <p:cNvSpPr/>
          <p:nvPr/>
        </p:nvSpPr>
        <p:spPr>
          <a:xfrm>
            <a:off x="469201" y="3211998"/>
            <a:ext cx="11253600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Денежные средства, полученные в связи осуществлением опеки, отражаются в зависимости от их природы (и принадлежности)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24" name="Прямоугольник 23">
            <a:extLst>
              <a:ext uri="{FF2B5EF4-FFF2-40B4-BE49-F238E27FC236}">
                <a16:creationId xmlns="" xmlns:a16="http://schemas.microsoft.com/office/drawing/2014/main" id="{61CD53CB-48CE-46A3-937C-05A98CC775DA}"/>
              </a:ext>
            </a:extLst>
          </p:cNvPr>
          <p:cNvSpPr/>
          <p:nvPr/>
        </p:nvSpPr>
        <p:spPr>
          <a:xfrm>
            <a:off x="469200" y="3968030"/>
            <a:ext cx="11253601" cy="1183089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В Методических рекомендациях предусмотрены положения относительно федеральных нормативных правовых актов и соответствующих выплат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В отношении региональных, муниципальных выплат или гарантий, предоставляемых организацией самостоятельно, необходимо использовать аналогичные подходы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46448181-AE7B-458A-BF9B-5D926C422565}"/>
              </a:ext>
            </a:extLst>
          </p:cNvPr>
          <p:cNvSpPr txBox="1"/>
          <p:nvPr/>
        </p:nvSpPr>
        <p:spPr>
          <a:xfrm>
            <a:off x="545400" y="784075"/>
            <a:ext cx="11088915" cy="830981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Раздел 1. Сведения о доходах</a:t>
            </a:r>
          </a:p>
          <a:p>
            <a:pPr algn="ctr"/>
            <a:r>
              <a:rPr lang="ru-RU" sz="2400" dirty="0">
                <a:solidFill>
                  <a:schemeClr val="accent6"/>
                </a:solidFill>
              </a:rPr>
              <a:t>(ответы на поступившие вопросы)</a:t>
            </a:r>
          </a:p>
        </p:txBody>
      </p:sp>
    </p:spTree>
    <p:extLst>
      <p:ext uri="{BB962C8B-B14F-4D97-AF65-F5344CB8AC3E}">
        <p14:creationId xmlns:p14="http://schemas.microsoft.com/office/powerpoint/2010/main" val="31089955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22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52" name="TextBox 51"/>
          <p:cNvSpPr txBox="1"/>
          <p:nvPr/>
        </p:nvSpPr>
        <p:spPr>
          <a:xfrm>
            <a:off x="545400" y="784075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Раздел 2. Сведения о расходах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9AFEE975-328F-4CDC-B22D-F032B557691E}"/>
              </a:ext>
            </a:extLst>
          </p:cNvPr>
          <p:cNvSpPr/>
          <p:nvPr/>
        </p:nvSpPr>
        <p:spPr>
          <a:xfrm>
            <a:off x="463056" y="2453602"/>
            <a:ext cx="11253600" cy="73206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Данный раздел заполняется только в случае отдельных сделок, совершенных в отчетном периоде, расходы по которым превышают трехгодовой общий доход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D971428D-EA20-47AD-9592-A513CF257B60}"/>
              </a:ext>
            </a:extLst>
          </p:cNvPr>
          <p:cNvSpPr/>
          <p:nvPr/>
        </p:nvSpPr>
        <p:spPr>
          <a:xfrm>
            <a:off x="463056" y="3245186"/>
            <a:ext cx="11253600" cy="461652"/>
          </a:xfrm>
          <a:prstGeom prst="rect">
            <a:avLst/>
          </a:prstGeom>
          <a:noFill/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/>
                </a:solidFill>
              </a:rPr>
              <a:t>Заполнение раздела при отсутствии оснований не является правонарушением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0A21A202-D80E-4B30-91A6-E44BF58B3B08}"/>
              </a:ext>
            </a:extLst>
          </p:cNvPr>
          <p:cNvSpPr/>
          <p:nvPr/>
        </p:nvSpPr>
        <p:spPr>
          <a:xfrm>
            <a:off x="451672" y="3772540"/>
            <a:ext cx="11253600" cy="73206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Доход несовершеннолетнего ребенка при расчете общего дохода не учитывается, но может являться источником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91645C8C-5B42-4629-8778-239E00A2C853}"/>
              </a:ext>
            </a:extLst>
          </p:cNvPr>
          <p:cNvSpPr/>
          <p:nvPr/>
        </p:nvSpPr>
        <p:spPr>
          <a:xfrm>
            <a:off x="463056" y="4569999"/>
            <a:ext cx="11253600" cy="73206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Общий доход рассчитывается только в случае, если на момент совершения сделки, уже три отчетных периода как декларанты находятся в браке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B5791623-FFCE-493F-800B-28FF829D1779}"/>
              </a:ext>
            </a:extLst>
          </p:cNvPr>
          <p:cNvSpPr/>
          <p:nvPr/>
        </p:nvSpPr>
        <p:spPr>
          <a:xfrm>
            <a:off x="463056" y="5371762"/>
            <a:ext cx="11253600" cy="7308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Если супругой (супругом)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служащего (работника)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сделка совершена до брака, то такая сделка не отражается</a:t>
            </a:r>
            <a:endParaRPr lang="ru-RU" dirty="0">
              <a:cs typeface="Times New Roman" pitchFamily="18" charset="0"/>
            </a:endParaRPr>
          </a:p>
        </p:txBody>
      </p:sp>
      <p:pic>
        <p:nvPicPr>
          <p:cNvPr id="19" name="Рисунок 18">
            <a:extLst>
              <a:ext uri="{FF2B5EF4-FFF2-40B4-BE49-F238E27FC236}">
                <a16:creationId xmlns="" xmlns:a16="http://schemas.microsoft.com/office/drawing/2014/main" id="{85F6F976-1C05-4F13-953C-3E8883ABDE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7943" y="1424427"/>
            <a:ext cx="7743825" cy="971550"/>
          </a:xfrm>
          <a:prstGeom prst="rect">
            <a:avLst/>
          </a:prstGeom>
        </p:spPr>
      </p:pic>
      <p:sp>
        <p:nvSpPr>
          <p:cNvPr id="17" name="Прямоугольник 16">
            <a:extLst>
              <a:ext uri="{FF2B5EF4-FFF2-40B4-BE49-F238E27FC236}">
                <a16:creationId xmlns="" xmlns:a16="http://schemas.microsoft.com/office/drawing/2014/main" id="{05E0B3D5-E96E-43E1-8B36-660598E43CBA}"/>
              </a:ext>
            </a:extLst>
          </p:cNvPr>
          <p:cNvSpPr/>
          <p:nvPr/>
        </p:nvSpPr>
        <p:spPr>
          <a:xfrm>
            <a:off x="463056" y="6178490"/>
            <a:ext cx="11253600" cy="4608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Если лицом сделка совершена до поступления на службу (работу), то такая сделка не отражается</a:t>
            </a:r>
            <a:endParaRPr lang="ru-RU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2349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638972" y="-43130"/>
            <a:ext cx="1146629" cy="4064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23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52" name="TextBox 51"/>
          <p:cNvSpPr txBox="1"/>
          <p:nvPr/>
        </p:nvSpPr>
        <p:spPr>
          <a:xfrm>
            <a:off x="545400" y="784075"/>
            <a:ext cx="11088915" cy="830981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Раздел 2. Сведения о расходах</a:t>
            </a:r>
          </a:p>
          <a:p>
            <a:pPr algn="ctr"/>
            <a:r>
              <a:rPr lang="ru-RU" sz="2400" dirty="0">
                <a:solidFill>
                  <a:schemeClr val="accent6"/>
                </a:solidFill>
              </a:rPr>
              <a:t>(ответы на поступившие вопросы)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9AFEE975-328F-4CDC-B22D-F032B557691E}"/>
              </a:ext>
            </a:extLst>
          </p:cNvPr>
          <p:cNvSpPr/>
          <p:nvPr/>
        </p:nvSpPr>
        <p:spPr>
          <a:xfrm>
            <a:off x="463057" y="2475248"/>
            <a:ext cx="11253600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Сведения о расходах в соответствии с Федеральным законом № 230-ФЗ подают лица, замещающие (занимающие) соответствующие должности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="" xmlns:a16="http://schemas.microsoft.com/office/drawing/2014/main" id="{CB2BDF6B-EAC6-434F-A206-040BFE5EC05B}"/>
              </a:ext>
            </a:extLst>
          </p:cNvPr>
          <p:cNvSpPr/>
          <p:nvPr/>
        </p:nvSpPr>
        <p:spPr>
          <a:xfrm>
            <a:off x="463057" y="4702043"/>
            <a:ext cx="11253600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Федеральным законом № 230-ФЗ предусмотрен конкретный перечень сделок, которые требуют отражения в справке (лизинг, по общему правилу, такой сделкой не является)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24" name="Прямоугольник 23">
            <a:extLst>
              <a:ext uri="{FF2B5EF4-FFF2-40B4-BE49-F238E27FC236}">
                <a16:creationId xmlns="" xmlns:a16="http://schemas.microsoft.com/office/drawing/2014/main" id="{BD0D39DA-F9BF-43C5-96CA-440FA7E364DE}"/>
              </a:ext>
            </a:extLst>
          </p:cNvPr>
          <p:cNvSpPr/>
          <p:nvPr/>
        </p:nvSpPr>
        <p:spPr>
          <a:xfrm>
            <a:off x="463057" y="3223249"/>
            <a:ext cx="11253600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Заполненный раздел 2 справки не является сам по себе основанием для осуществления контроля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25" name="Прямоугольник 24">
            <a:extLst>
              <a:ext uri="{FF2B5EF4-FFF2-40B4-BE49-F238E27FC236}">
                <a16:creationId xmlns="" xmlns:a16="http://schemas.microsoft.com/office/drawing/2014/main" id="{07F68C5F-6FD4-429B-BEAD-77BDC79333C8}"/>
              </a:ext>
            </a:extLst>
          </p:cNvPr>
          <p:cNvSpPr/>
          <p:nvPr/>
        </p:nvSpPr>
        <p:spPr>
          <a:xfrm>
            <a:off x="463057" y="1727247"/>
            <a:ext cx="11253600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Копии документов предоставляются с учетом положения сноски к разделу 2 справки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26" name="Прямоугольник 25">
            <a:extLst>
              <a:ext uri="{FF2B5EF4-FFF2-40B4-BE49-F238E27FC236}">
                <a16:creationId xmlns="" xmlns:a16="http://schemas.microsoft.com/office/drawing/2014/main" id="{3ADC29C7-9B33-41A5-AB85-E4D5182DF472}"/>
              </a:ext>
            </a:extLst>
          </p:cNvPr>
          <p:cNvSpPr/>
          <p:nvPr/>
        </p:nvSpPr>
        <p:spPr>
          <a:xfrm>
            <a:off x="463057" y="3962646"/>
            <a:ext cx="11253600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Из трехгодового общего дохода не вычитаем никакие расходы: ни на ЖКХ, ни на еду, ни на что-то еще 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(если есть обоснованные сомнения, то проводим контроль)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27" name="Прямоугольник 26">
            <a:extLst>
              <a:ext uri="{FF2B5EF4-FFF2-40B4-BE49-F238E27FC236}">
                <a16:creationId xmlns="" xmlns:a16="http://schemas.microsoft.com/office/drawing/2014/main" id="{37591C7C-CDE9-42C2-B1B4-2ADDE0DB2922}"/>
              </a:ext>
            </a:extLst>
          </p:cNvPr>
          <p:cNvSpPr/>
          <p:nvPr/>
        </p:nvSpPr>
        <p:spPr>
          <a:xfrm>
            <a:off x="463056" y="5410956"/>
            <a:ext cx="11253600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Особенности заполнения раздела 2 в случае приобретения недвижимого имущества посредством участия в долевом строительстве описаны в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пп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. 1 п. 80 Методических рекомендаций</a:t>
            </a:r>
            <a:endParaRPr lang="ru-RU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26430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218061" y="1"/>
            <a:ext cx="1567543" cy="377371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24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37" name="Пятиугольник 36"/>
          <p:cNvSpPr/>
          <p:nvPr/>
        </p:nvSpPr>
        <p:spPr>
          <a:xfrm>
            <a:off x="330827" y="2521369"/>
            <a:ext cx="2520000" cy="752031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>
              <a:lnSpc>
                <a:spcPct val="80000"/>
              </a:lnSpc>
            </a:pPr>
            <a:r>
              <a:rPr lang="ru-RU" b="1" dirty="0"/>
              <a:t>Недвижимое имущество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59629" y="801802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Раздел 3. Сведения об имуществе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79B7BF6A-2C3F-4877-9F5B-A779AC7056C9}"/>
              </a:ext>
            </a:extLst>
          </p:cNvPr>
          <p:cNvSpPr/>
          <p:nvPr/>
        </p:nvSpPr>
        <p:spPr>
          <a:xfrm>
            <a:off x="3088976" y="2509415"/>
            <a:ext cx="8734963" cy="763985"/>
          </a:xfrm>
          <a:prstGeom prst="rect">
            <a:avLst/>
          </a:prstGeom>
          <a:noFill/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/>
                </a:solidFill>
              </a:rPr>
              <a:t>Росреестр  (сведения, </a:t>
            </a:r>
            <a:r>
              <a:rPr lang="ru-RU" dirty="0" smtClean="0">
                <a:solidFill>
                  <a:schemeClr val="accent5"/>
                </a:solidFill>
              </a:rPr>
              <a:t>содержащиеся </a:t>
            </a:r>
            <a:r>
              <a:rPr lang="ru-RU" dirty="0">
                <a:solidFill>
                  <a:schemeClr val="accent5"/>
                </a:solidFill>
              </a:rPr>
              <a:t>в ЕГРН)</a:t>
            </a:r>
            <a:br>
              <a:rPr lang="ru-RU" dirty="0">
                <a:solidFill>
                  <a:schemeClr val="accent5"/>
                </a:solidFill>
              </a:rPr>
            </a:br>
            <a:r>
              <a:rPr lang="ru-RU" dirty="0">
                <a:solidFill>
                  <a:schemeClr val="accent5"/>
                </a:solidFill>
              </a:rPr>
              <a:t>Специальные основания возникновения собственности (наследство, пай, проч.)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DACD7E94-75D7-4CD1-AD83-B28134F15632}"/>
              </a:ext>
            </a:extLst>
          </p:cNvPr>
          <p:cNvSpPr/>
          <p:nvPr/>
        </p:nvSpPr>
        <p:spPr>
          <a:xfrm>
            <a:off x="3088976" y="3358385"/>
            <a:ext cx="8734962" cy="42420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just"/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Каждый объект отдельно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CF5E7C5A-E890-45AE-8804-3565FCB3919D}"/>
              </a:ext>
            </a:extLst>
          </p:cNvPr>
          <p:cNvSpPr/>
          <p:nvPr/>
        </p:nvSpPr>
        <p:spPr>
          <a:xfrm>
            <a:off x="3088976" y="3869471"/>
            <a:ext cx="8734962" cy="42420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just"/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Совместная собственность указывается по официальным документам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EC296211-1FAB-40A9-B368-5BF631A39B34}"/>
              </a:ext>
            </a:extLst>
          </p:cNvPr>
          <p:cNvSpPr/>
          <p:nvPr/>
        </p:nvSpPr>
        <p:spPr>
          <a:xfrm>
            <a:off x="3088976" y="4380557"/>
            <a:ext cx="8734962" cy="763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Общая долевая собственность МКД или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садоводства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огородничества) 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не указывается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0B050EF4-9FD5-4E10-8539-2E42F607D6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8850" y="1399445"/>
            <a:ext cx="7781925" cy="962025"/>
          </a:xfrm>
          <a:prstGeom prst="rect">
            <a:avLst/>
          </a:prstGeom>
        </p:spPr>
      </p:pic>
      <p:sp>
        <p:nvSpPr>
          <p:cNvPr id="25" name="Прямоугольник 24">
            <a:extLst>
              <a:ext uri="{FF2B5EF4-FFF2-40B4-BE49-F238E27FC236}">
                <a16:creationId xmlns="" xmlns:a16="http://schemas.microsoft.com/office/drawing/2014/main" id="{B3788D6A-68D5-44CA-BD5D-97F27FAB5D65}"/>
              </a:ext>
            </a:extLst>
          </p:cNvPr>
          <p:cNvSpPr/>
          <p:nvPr/>
        </p:nvSpPr>
        <p:spPr>
          <a:xfrm>
            <a:off x="3088976" y="5230641"/>
            <a:ext cx="8734962" cy="763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Земля под МКД не указывается, даже если лицо выделило себе право собственности</a:t>
            </a:r>
          </a:p>
        </p:txBody>
      </p:sp>
    </p:spTree>
    <p:extLst>
      <p:ext uri="{BB962C8B-B14F-4D97-AF65-F5344CB8AC3E}">
        <p14:creationId xmlns:p14="http://schemas.microsoft.com/office/powerpoint/2010/main" val="13848878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218061" y="1"/>
            <a:ext cx="1567543" cy="377371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25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24" name="Пятиугольник 23"/>
          <p:cNvSpPr/>
          <p:nvPr/>
        </p:nvSpPr>
        <p:spPr>
          <a:xfrm>
            <a:off x="337178" y="2634684"/>
            <a:ext cx="2520000" cy="752031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>
              <a:lnSpc>
                <a:spcPct val="80000"/>
              </a:lnSpc>
            </a:pPr>
            <a:r>
              <a:rPr lang="ru-RU" b="1" dirty="0"/>
              <a:t>Транспортное средство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59629" y="801802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Раздел 3. Сведения об имуществе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56A3D5DD-B8EF-4AA8-AAE8-25AA059E7F4D}"/>
              </a:ext>
            </a:extLst>
          </p:cNvPr>
          <p:cNvSpPr/>
          <p:nvPr/>
        </p:nvSpPr>
        <p:spPr>
          <a:xfrm>
            <a:off x="3133306" y="2622730"/>
            <a:ext cx="8734963" cy="763985"/>
          </a:xfrm>
          <a:prstGeom prst="rect">
            <a:avLst/>
          </a:prstGeom>
          <a:noFill/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/>
                </a:solidFill>
              </a:rPr>
              <a:t>Регистрирующие органы по компетенции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="" xmlns:a16="http://schemas.microsoft.com/office/drawing/2014/main" id="{A0F96604-0424-4D78-9F51-4DCAA6D2BB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8850" y="1601651"/>
            <a:ext cx="7734300" cy="914400"/>
          </a:xfrm>
          <a:prstGeom prst="rect">
            <a:avLst/>
          </a:prstGeom>
        </p:spPr>
      </p:pic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496D9BF0-1017-4B76-87EA-78D8A42754A0}"/>
              </a:ext>
            </a:extLst>
          </p:cNvPr>
          <p:cNvSpPr/>
          <p:nvPr/>
        </p:nvSpPr>
        <p:spPr>
          <a:xfrm>
            <a:off x="3133305" y="3493394"/>
            <a:ext cx="8734962" cy="76398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r>
              <a:rPr lang="ru-RU" b="1" dirty="0">
                <a:solidFill>
                  <a:schemeClr val="accent5"/>
                </a:solidFill>
              </a:rPr>
              <a:t>Регистрация транспортных средств носит учетный характер, если нет регистрации, то можно написать «отсутствует»</a:t>
            </a:r>
          </a:p>
        </p:txBody>
      </p:sp>
    </p:spTree>
    <p:extLst>
      <p:ext uri="{BB962C8B-B14F-4D97-AF65-F5344CB8AC3E}">
        <p14:creationId xmlns:p14="http://schemas.microsoft.com/office/powerpoint/2010/main" val="35871112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218061" y="1"/>
            <a:ext cx="1567543" cy="377371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26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34" name="Пятиугольник 33"/>
          <p:cNvSpPr/>
          <p:nvPr/>
        </p:nvSpPr>
        <p:spPr>
          <a:xfrm>
            <a:off x="273980" y="3566906"/>
            <a:ext cx="2520000" cy="896619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>
              <a:lnSpc>
                <a:spcPct val="80000"/>
              </a:lnSpc>
            </a:pPr>
            <a:r>
              <a:rPr lang="ru-RU" b="1" dirty="0"/>
              <a:t>Счета в кредитных организациях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551542" y="819205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Раздел 4. Сведения о счетах в банках и иных кредитных организациях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250D29CE-940C-46B1-AA99-D1B170B14F1D}"/>
              </a:ext>
            </a:extLst>
          </p:cNvPr>
          <p:cNvSpPr/>
          <p:nvPr/>
        </p:nvSpPr>
        <p:spPr>
          <a:xfrm>
            <a:off x="3050641" y="3566906"/>
            <a:ext cx="8734963" cy="896619"/>
          </a:xfrm>
          <a:prstGeom prst="rect">
            <a:avLst/>
          </a:prstGeom>
          <a:noFill/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/>
                </a:solidFill>
              </a:rPr>
              <a:t>Кредитная организация</a:t>
            </a:r>
          </a:p>
          <a:p>
            <a:r>
              <a:rPr lang="ru-RU" dirty="0">
                <a:solidFill>
                  <a:schemeClr val="accent5"/>
                </a:solidFill>
              </a:rPr>
              <a:t>ФНС России</a:t>
            </a:r>
          </a:p>
          <a:p>
            <a:r>
              <a:rPr lang="ru-RU" dirty="0">
                <a:solidFill>
                  <a:schemeClr val="accent5"/>
                </a:solidFill>
              </a:rPr>
              <a:t>Банк России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8AE31F8E-3031-4F00-9FF5-A30A58CD5261}"/>
              </a:ext>
            </a:extLst>
          </p:cNvPr>
          <p:cNvSpPr/>
          <p:nvPr/>
        </p:nvSpPr>
        <p:spPr>
          <a:xfrm>
            <a:off x="273980" y="2650530"/>
            <a:ext cx="11511623" cy="685436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Отражаются счета, открытые по состоянию на отчетную дату в банках и иных кредитных организациях на основании гражданско-правового договора на имя лица, в отношении которого представляется справка</a:t>
            </a:r>
            <a:endParaRPr lang="ru-RU" dirty="0">
              <a:cs typeface="Times New Roman" pitchFamily="18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86336ADE-BFCA-40A8-9783-712CFFEE57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7878" y="1348414"/>
            <a:ext cx="7743825" cy="1143000"/>
          </a:xfrm>
          <a:prstGeom prst="rect">
            <a:avLst/>
          </a:prstGeom>
        </p:spPr>
      </p:pic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FE025F9C-F414-4FD1-BC66-97932E672D88}"/>
              </a:ext>
            </a:extLst>
          </p:cNvPr>
          <p:cNvSpPr/>
          <p:nvPr/>
        </p:nvSpPr>
        <p:spPr>
          <a:xfrm>
            <a:off x="3050641" y="4622641"/>
            <a:ext cx="6948000" cy="76398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just"/>
            <a:r>
              <a:rPr lang="ru-RU" sz="1400" b="1" dirty="0">
                <a:solidFill>
                  <a:schemeClr val="accent1">
                    <a:lumMod val="75000"/>
                  </a:schemeClr>
                </a:solidFill>
              </a:rPr>
              <a:t>Счета по вкладу, в том числе по вкладам с наименованием «Классический», «Выгодный», «Комфортный» и др., как правило, являются счетами по вкладу (депозиту) и подлежат отражению в данном разделе как «Депозитный»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45DED221-2220-439E-9685-9D4349AD24E9}"/>
              </a:ext>
            </a:extLst>
          </p:cNvPr>
          <p:cNvSpPr/>
          <p:nvPr/>
        </p:nvSpPr>
        <p:spPr>
          <a:xfrm>
            <a:off x="273980" y="5509585"/>
            <a:ext cx="11511623" cy="992810"/>
          </a:xfrm>
          <a:prstGeom prst="rect">
            <a:avLst/>
          </a:prstGeom>
          <a:noFill/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/>
                </a:solidFill>
              </a:rPr>
              <a:t>Банком России издано Указание от 15 апреля 2020 г. № 5440-У, которым, в частности, утверждена единая форма предоставления сведений о наличии счетов и иной информации, необходимой для представления гражданами сведений о доходах, расходах, об имуществе и обязательствах имущественного характера</a:t>
            </a:r>
          </a:p>
        </p:txBody>
      </p:sp>
    </p:spTree>
    <p:extLst>
      <p:ext uri="{BB962C8B-B14F-4D97-AF65-F5344CB8AC3E}">
        <p14:creationId xmlns:p14="http://schemas.microsoft.com/office/powerpoint/2010/main" val="380973592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218061" y="1"/>
            <a:ext cx="1567543" cy="377371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27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43" name="TextBox 42"/>
          <p:cNvSpPr txBox="1"/>
          <p:nvPr/>
        </p:nvSpPr>
        <p:spPr>
          <a:xfrm>
            <a:off x="551542" y="819205"/>
            <a:ext cx="11088915" cy="830981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Раздел 4. Сведения о счетах в банках и иных кредитных организациях</a:t>
            </a:r>
          </a:p>
          <a:p>
            <a:pPr algn="ctr"/>
            <a:r>
              <a:rPr lang="ru-RU" sz="2400" dirty="0">
                <a:solidFill>
                  <a:schemeClr val="accent6"/>
                </a:solidFill>
              </a:rPr>
              <a:t>(ответы на поступившие вопросы)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45DED221-2220-439E-9685-9D4349AD24E9}"/>
              </a:ext>
            </a:extLst>
          </p:cNvPr>
          <p:cNvSpPr/>
          <p:nvPr/>
        </p:nvSpPr>
        <p:spPr>
          <a:xfrm>
            <a:off x="340187" y="1783291"/>
            <a:ext cx="11511623" cy="992810"/>
          </a:xfrm>
          <a:prstGeom prst="rect">
            <a:avLst/>
          </a:prstGeom>
          <a:noFill/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/>
                </a:solidFill>
              </a:rPr>
              <a:t>Положение о том, что рекомендуем руководствоваться Указанием Банка России № 5440-У, является рекомендацией и не требует обязательного обращения декларанта за получением соответствующих сведений 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="" xmlns:a16="http://schemas.microsoft.com/office/drawing/2014/main" id="{1C796911-D9C6-43F0-A1CB-F611A12732FB}"/>
              </a:ext>
            </a:extLst>
          </p:cNvPr>
          <p:cNvSpPr/>
          <p:nvPr/>
        </p:nvSpPr>
        <p:spPr>
          <a:xfrm>
            <a:off x="340186" y="2934849"/>
            <a:ext cx="11511623" cy="529838"/>
          </a:xfrm>
          <a:prstGeom prst="rect">
            <a:avLst/>
          </a:prstGeom>
          <a:noFill/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/>
                </a:solidFill>
              </a:rPr>
              <a:t>Формой справки не предусмотрено предоставление в обязательном порядке договора об открытии счета</a:t>
            </a:r>
          </a:p>
        </p:txBody>
      </p:sp>
      <p:sp>
        <p:nvSpPr>
          <p:cNvPr id="25" name="Прямоугольник 24">
            <a:extLst>
              <a:ext uri="{FF2B5EF4-FFF2-40B4-BE49-F238E27FC236}">
                <a16:creationId xmlns="" xmlns:a16="http://schemas.microsoft.com/office/drawing/2014/main" id="{AD48F76F-0E5C-4013-9ADC-B2CE986606EB}"/>
              </a:ext>
            </a:extLst>
          </p:cNvPr>
          <p:cNvSpPr/>
          <p:nvPr/>
        </p:nvSpPr>
        <p:spPr>
          <a:xfrm>
            <a:off x="340185" y="4736843"/>
            <a:ext cx="11511623" cy="992810"/>
          </a:xfrm>
          <a:prstGeom prst="rect">
            <a:avLst/>
          </a:prstGeom>
          <a:noFill/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/>
                </a:solidFill>
              </a:rPr>
              <a:t>В выдаваемых в рамках Указания Банка России № 5440-У сведениях могут отсутствовать некоторые позиции, если кредитная организация о них не знает, например, об уставном капитале. В этой связи служащему (работнику) необходимо обратиться в иную организацию (государственный орган)</a:t>
            </a:r>
          </a:p>
        </p:txBody>
      </p:sp>
      <p:sp>
        <p:nvSpPr>
          <p:cNvPr id="26" name="Прямоугольник 25">
            <a:extLst>
              <a:ext uri="{FF2B5EF4-FFF2-40B4-BE49-F238E27FC236}">
                <a16:creationId xmlns="" xmlns:a16="http://schemas.microsoft.com/office/drawing/2014/main" id="{ED52771A-906F-4EFF-8B3A-3340F7DECF8C}"/>
              </a:ext>
            </a:extLst>
          </p:cNvPr>
          <p:cNvSpPr/>
          <p:nvPr/>
        </p:nvSpPr>
        <p:spPr>
          <a:xfrm>
            <a:off x="340185" y="3604360"/>
            <a:ext cx="11511623" cy="992810"/>
          </a:xfrm>
          <a:prstGeom prst="rect">
            <a:avLst/>
          </a:prstGeom>
          <a:noFill/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/>
                </a:solidFill>
              </a:rPr>
              <a:t>Получение сведений от кредитной организации в рамках Указания Банка России № 5440-У с использованием средств дистанционного обслуживания клиента предусмотрено данным Указанием, а не Методическими рекомендациями</a:t>
            </a:r>
          </a:p>
        </p:txBody>
      </p:sp>
    </p:spTree>
    <p:extLst>
      <p:ext uri="{BB962C8B-B14F-4D97-AF65-F5344CB8AC3E}">
        <p14:creationId xmlns:p14="http://schemas.microsoft.com/office/powerpoint/2010/main" val="352623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218061" y="1"/>
            <a:ext cx="1567543" cy="377371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28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43" name="TextBox 42"/>
          <p:cNvSpPr txBox="1"/>
          <p:nvPr/>
        </p:nvSpPr>
        <p:spPr>
          <a:xfrm>
            <a:off x="551542" y="819205"/>
            <a:ext cx="11088915" cy="830981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Раздел 4. Сведения о счетах в банках и иных кредитных организациях</a:t>
            </a:r>
          </a:p>
          <a:p>
            <a:pPr algn="ctr"/>
            <a:r>
              <a:rPr lang="ru-RU" sz="2400" dirty="0">
                <a:solidFill>
                  <a:schemeClr val="accent6"/>
                </a:solidFill>
              </a:rPr>
              <a:t>(ответы на поступившие вопросы)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="" xmlns:a16="http://schemas.microsoft.com/office/drawing/2014/main" id="{4EAA98FD-951E-4678-867B-E46495B73E09}"/>
              </a:ext>
            </a:extLst>
          </p:cNvPr>
          <p:cNvSpPr/>
          <p:nvPr/>
        </p:nvSpPr>
        <p:spPr>
          <a:xfrm>
            <a:off x="340187" y="1815908"/>
            <a:ext cx="11511623" cy="722981"/>
          </a:xfrm>
          <a:prstGeom prst="rect">
            <a:avLst/>
          </a:prstGeom>
          <a:noFill/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800" dirty="0">
                <a:solidFill>
                  <a:schemeClr val="accent5"/>
                </a:solidFill>
              </a:rPr>
              <a:t>В рамках антикоррупционной проверки ФНС России вправе отказать в предоставлении информации о счетах, так как это не предусмотрено Законом Российской Федерации № 943-1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="" xmlns:a16="http://schemas.microsoft.com/office/drawing/2014/main" id="{D897B37D-FFB5-420C-A9AC-EB6BBADC898E}"/>
              </a:ext>
            </a:extLst>
          </p:cNvPr>
          <p:cNvSpPr/>
          <p:nvPr/>
        </p:nvSpPr>
        <p:spPr>
          <a:xfrm>
            <a:off x="340188" y="2706807"/>
            <a:ext cx="11511623" cy="722981"/>
          </a:xfrm>
          <a:prstGeom prst="rect">
            <a:avLst/>
          </a:prstGeom>
          <a:noFill/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800" dirty="0">
                <a:solidFill>
                  <a:schemeClr val="accent5"/>
                </a:solidFill>
              </a:rPr>
              <a:t>Если при получении информации от кредитной организации выявились «новые» счета, то служащий (работник</a:t>
            </a:r>
            <a:r>
              <a:rPr lang="ru-RU" sz="1800" dirty="0" smtClean="0">
                <a:solidFill>
                  <a:schemeClr val="accent5"/>
                </a:solidFill>
              </a:rPr>
              <a:t>) может </a:t>
            </a:r>
            <a:r>
              <a:rPr lang="ru-RU" sz="1800" dirty="0">
                <a:solidFill>
                  <a:schemeClr val="accent5"/>
                </a:solidFill>
              </a:rPr>
              <a:t>приложить пояснения к справке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="" xmlns:a16="http://schemas.microsoft.com/office/drawing/2014/main" id="{77E31277-60E6-4DEA-AACD-F6F2B8F4A579}"/>
              </a:ext>
            </a:extLst>
          </p:cNvPr>
          <p:cNvSpPr/>
          <p:nvPr/>
        </p:nvSpPr>
        <p:spPr>
          <a:xfrm>
            <a:off x="340186" y="3597706"/>
            <a:ext cx="11511623" cy="440894"/>
          </a:xfrm>
          <a:prstGeom prst="rect">
            <a:avLst/>
          </a:prstGeom>
          <a:noFill/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800" dirty="0">
                <a:solidFill>
                  <a:schemeClr val="accent5"/>
                </a:solidFill>
              </a:rPr>
              <a:t>Счета брокера не отражаются в разделе 4 справки (см. </a:t>
            </a:r>
            <a:r>
              <a:rPr lang="ru-RU" sz="1800" dirty="0" err="1">
                <a:solidFill>
                  <a:schemeClr val="accent5"/>
                </a:solidFill>
              </a:rPr>
              <a:t>пп</a:t>
            </a:r>
            <a:r>
              <a:rPr lang="ru-RU" sz="1800" dirty="0">
                <a:solidFill>
                  <a:schemeClr val="accent5"/>
                </a:solidFill>
              </a:rPr>
              <a:t>. 6 п. 112 Методических рекомендаций)</a:t>
            </a:r>
          </a:p>
        </p:txBody>
      </p:sp>
    </p:spTree>
    <p:extLst>
      <p:ext uri="{BB962C8B-B14F-4D97-AF65-F5344CB8AC3E}">
        <p14:creationId xmlns:p14="http://schemas.microsoft.com/office/powerpoint/2010/main" val="336512583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464801" y="2"/>
            <a:ext cx="1320800" cy="348343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29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51" name="TextBox 50"/>
          <p:cNvSpPr txBox="1"/>
          <p:nvPr/>
        </p:nvSpPr>
        <p:spPr>
          <a:xfrm>
            <a:off x="543641" y="791422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Раздел 5. Сведения о ценных бумагах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0E5D9DF2-20F1-4315-988D-F7A6D5E969BA}"/>
              </a:ext>
            </a:extLst>
          </p:cNvPr>
          <p:cNvSpPr/>
          <p:nvPr/>
        </p:nvSpPr>
        <p:spPr>
          <a:xfrm>
            <a:off x="340188" y="1580891"/>
            <a:ext cx="11511623" cy="685436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Указываются сведения об имеющихся ценных бумагах, долях участия в уставных капиталах коммерческих организаций и фондах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A6273D23-6A72-4206-813F-E0C5A442543A}"/>
              </a:ext>
            </a:extLst>
          </p:cNvPr>
          <p:cNvSpPr/>
          <p:nvPr/>
        </p:nvSpPr>
        <p:spPr>
          <a:xfrm>
            <a:off x="332286" y="2436190"/>
            <a:ext cx="11511623" cy="540000"/>
          </a:xfrm>
          <a:prstGeom prst="rect">
            <a:avLst/>
          </a:prstGeom>
          <a:noFill/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/>
                </a:solidFill>
              </a:rPr>
              <a:t>Ценные бумаги, переданные в доверительное управление, также подлежат отражению</a:t>
            </a:r>
          </a:p>
        </p:txBody>
      </p:sp>
      <p:sp>
        <p:nvSpPr>
          <p:cNvPr id="8" name="Пятиугольник 33">
            <a:extLst>
              <a:ext uri="{FF2B5EF4-FFF2-40B4-BE49-F238E27FC236}">
                <a16:creationId xmlns="" xmlns:a16="http://schemas.microsoft.com/office/drawing/2014/main" id="{83107AA3-A5CC-4511-9D98-052ADD488188}"/>
              </a:ext>
            </a:extLst>
          </p:cNvPr>
          <p:cNvSpPr/>
          <p:nvPr/>
        </p:nvSpPr>
        <p:spPr>
          <a:xfrm>
            <a:off x="340188" y="3177647"/>
            <a:ext cx="2520000" cy="896619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algn="ctr">
              <a:lnSpc>
                <a:spcPct val="80000"/>
              </a:lnSpc>
            </a:pPr>
            <a:r>
              <a:rPr lang="ru-RU" b="1" dirty="0"/>
              <a:t>Ценные бумаги и участие 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1EB0B3EA-5022-4A7F-807C-B7652C4B5683}"/>
              </a:ext>
            </a:extLst>
          </p:cNvPr>
          <p:cNvSpPr/>
          <p:nvPr/>
        </p:nvSpPr>
        <p:spPr>
          <a:xfrm>
            <a:off x="3116849" y="3177647"/>
            <a:ext cx="8734963" cy="896619"/>
          </a:xfrm>
          <a:prstGeom prst="rect">
            <a:avLst/>
          </a:prstGeom>
          <a:noFill/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/>
                </a:solidFill>
              </a:rPr>
              <a:t>ЕГРЮЛ</a:t>
            </a:r>
          </a:p>
          <a:p>
            <a:r>
              <a:rPr lang="ru-RU" dirty="0">
                <a:solidFill>
                  <a:schemeClr val="accent5"/>
                </a:solidFill>
              </a:rPr>
              <a:t>Регистраторы (организации, имеющие лицензию на осуществление деятельности по ведению реестра владельцев ценных бумаг)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4116D40A-3C62-43EC-9946-6A267A84A7AF}"/>
              </a:ext>
            </a:extLst>
          </p:cNvPr>
          <p:cNvSpPr/>
          <p:nvPr/>
        </p:nvSpPr>
        <p:spPr>
          <a:xfrm>
            <a:off x="340188" y="4300150"/>
            <a:ext cx="11511623" cy="685436"/>
          </a:xfrm>
          <a:prstGeom prst="rect">
            <a:avLst/>
          </a:prstGeom>
          <a:noFill/>
          <a:ln w="28575">
            <a:solidFill>
              <a:srgbClr val="F869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Императивного запрета на приобретения служащим (работником) ценных бумаг нет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="" xmlns:a16="http://schemas.microsoft.com/office/drawing/2014/main" id="{AD303643-8C73-49FA-AC9A-4871CFD0893E}"/>
              </a:ext>
            </a:extLst>
          </p:cNvPr>
          <p:cNvSpPr/>
          <p:nvPr/>
        </p:nvSpPr>
        <p:spPr>
          <a:xfrm>
            <a:off x="3108947" y="5104274"/>
            <a:ext cx="8734962" cy="37767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отсутствие конфликта интересов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="" xmlns:a16="http://schemas.microsoft.com/office/drawing/2014/main" id="{8D1561CE-CDF0-45E7-85EF-E3C71337DA47}"/>
              </a:ext>
            </a:extLst>
          </p:cNvPr>
          <p:cNvSpPr/>
          <p:nvPr/>
        </p:nvSpPr>
        <p:spPr>
          <a:xfrm>
            <a:off x="3116849" y="5592962"/>
            <a:ext cx="8734962" cy="37767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отсутствие факта управления организацией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="" xmlns:a16="http://schemas.microsoft.com/office/drawing/2014/main" id="{CFCCECB3-467C-4683-81D9-BDD59CFAF885}"/>
              </a:ext>
            </a:extLst>
          </p:cNvPr>
          <p:cNvSpPr/>
          <p:nvPr/>
        </p:nvSpPr>
        <p:spPr>
          <a:xfrm>
            <a:off x="3116849" y="6089329"/>
            <a:ext cx="8734962" cy="37767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учет (при необходимости) запрета на иностранные финансовые инструменты</a:t>
            </a:r>
          </a:p>
        </p:txBody>
      </p:sp>
    </p:spTree>
    <p:extLst>
      <p:ext uri="{BB962C8B-B14F-4D97-AF65-F5344CB8AC3E}">
        <p14:creationId xmlns:p14="http://schemas.microsoft.com/office/powerpoint/2010/main" val="10948927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Группа 29"/>
          <p:cNvGrpSpPr/>
          <p:nvPr/>
        </p:nvGrpSpPr>
        <p:grpSpPr>
          <a:xfrm>
            <a:off x="0" y="0"/>
            <a:ext cx="12192000" cy="671879"/>
            <a:chOff x="0" y="0"/>
            <a:chExt cx="12192000" cy="671879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1244943" y="0"/>
            <a:ext cx="540657" cy="3429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3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4" y="0"/>
            <a:ext cx="572213" cy="691978"/>
          </a:xfrm>
        </p:spPr>
      </p:pic>
      <p:sp>
        <p:nvSpPr>
          <p:cNvPr id="26" name="TextBox 25"/>
          <p:cNvSpPr txBox="1"/>
          <p:nvPr/>
        </p:nvSpPr>
        <p:spPr>
          <a:xfrm>
            <a:off x="551543" y="828392"/>
            <a:ext cx="110889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Методические материалы </a:t>
            </a:r>
          </a:p>
          <a:p>
            <a:pPr algn="ctr"/>
            <a:r>
              <a:rPr lang="ru-RU" sz="2400" b="1" dirty="0">
                <a:solidFill>
                  <a:schemeClr val="accent6"/>
                </a:solidFill>
              </a:rPr>
              <a:t>Минтруда России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11B111F8-7848-4770-91B8-0ADFAD9E8E1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 b="20327"/>
          <a:stretch/>
        </p:blipFill>
        <p:spPr>
          <a:xfrm>
            <a:off x="8253190" y="2593415"/>
            <a:ext cx="3254400" cy="3241085"/>
          </a:xfrm>
          <a:prstGeom prst="rect">
            <a:avLst/>
          </a:prstGeom>
        </p:spPr>
      </p:pic>
      <p:sp>
        <p:nvSpPr>
          <p:cNvPr id="21" name="Прямоугольник 20">
            <a:extLst>
              <a:ext uri="{FF2B5EF4-FFF2-40B4-BE49-F238E27FC236}">
                <a16:creationId xmlns="" xmlns:a16="http://schemas.microsoft.com/office/drawing/2014/main" id="{5049F9D4-F545-4AFE-8A16-825683BA0331}"/>
              </a:ext>
            </a:extLst>
          </p:cNvPr>
          <p:cNvSpPr/>
          <p:nvPr/>
        </p:nvSpPr>
        <p:spPr>
          <a:xfrm>
            <a:off x="1753573" y="3830730"/>
            <a:ext cx="6213569" cy="7984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Размещены в открытом доступе</a:t>
            </a:r>
            <a:endParaRPr lang="ru-RU" b="1" dirty="0">
              <a:solidFill>
                <a:schemeClr val="accent5"/>
              </a:solidFill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>
            <a:extLst>
              <a:ext uri="{FF2B5EF4-FFF2-40B4-BE49-F238E27FC236}">
                <a16:creationId xmlns="" xmlns:a16="http://schemas.microsoft.com/office/drawing/2014/main" id="{B491AA52-3A72-466B-96E7-CEFA12881D68}"/>
              </a:ext>
            </a:extLst>
          </p:cNvPr>
          <p:cNvSpPr/>
          <p:nvPr/>
        </p:nvSpPr>
        <p:spPr>
          <a:xfrm>
            <a:off x="1753574" y="2689403"/>
            <a:ext cx="6236969" cy="7984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/>
                </a:solidFill>
              </a:rPr>
              <a:t>Согласованы с заинтересованными федеральными государственными органами</a:t>
            </a:r>
          </a:p>
        </p:txBody>
      </p:sp>
      <p:sp>
        <p:nvSpPr>
          <p:cNvPr id="23" name="Прямоугольник 22">
            <a:extLst>
              <a:ext uri="{FF2B5EF4-FFF2-40B4-BE49-F238E27FC236}">
                <a16:creationId xmlns="" xmlns:a16="http://schemas.microsoft.com/office/drawing/2014/main" id="{E68CF127-9D34-467F-976B-AAB7F99E92C9}"/>
              </a:ext>
            </a:extLst>
          </p:cNvPr>
          <p:cNvSpPr/>
          <p:nvPr/>
        </p:nvSpPr>
        <p:spPr>
          <a:xfrm>
            <a:off x="1753574" y="5029530"/>
            <a:ext cx="6213568" cy="7984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/>
                </a:solidFill>
              </a:rPr>
              <a:t>Корректируются при необходимости</a:t>
            </a:r>
          </a:p>
        </p:txBody>
      </p:sp>
      <p:cxnSp>
        <p:nvCxnSpPr>
          <p:cNvPr id="24" name="Прямая соединительная линия 23">
            <a:extLst>
              <a:ext uri="{FF2B5EF4-FFF2-40B4-BE49-F238E27FC236}">
                <a16:creationId xmlns="" xmlns:a16="http://schemas.microsoft.com/office/drawing/2014/main" id="{5D47D969-4F82-4284-A19E-C90E11F9E57F}"/>
              </a:ext>
            </a:extLst>
          </p:cNvPr>
          <p:cNvCxnSpPr/>
          <p:nvPr/>
        </p:nvCxnSpPr>
        <p:spPr>
          <a:xfrm>
            <a:off x="378481" y="3676500"/>
            <a:ext cx="7612062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>
            <a:extLst>
              <a:ext uri="{FF2B5EF4-FFF2-40B4-BE49-F238E27FC236}">
                <a16:creationId xmlns="" xmlns:a16="http://schemas.microsoft.com/office/drawing/2014/main" id="{4B990A99-66F8-4D79-95FC-2BD52DDF74A8}"/>
              </a:ext>
            </a:extLst>
          </p:cNvPr>
          <p:cNvCxnSpPr/>
          <p:nvPr/>
        </p:nvCxnSpPr>
        <p:spPr>
          <a:xfrm>
            <a:off x="340380" y="4797188"/>
            <a:ext cx="7650163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="" xmlns:a16="http://schemas.microsoft.com/office/drawing/2014/main" id="{EC94A30F-8EA4-4A8D-A8F8-331DB49A68B9}"/>
              </a:ext>
            </a:extLst>
          </p:cNvPr>
          <p:cNvSpPr txBox="1"/>
          <p:nvPr/>
        </p:nvSpPr>
        <p:spPr>
          <a:xfrm>
            <a:off x="422251" y="2635189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chemeClr val="accent4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1.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="" xmlns:a16="http://schemas.microsoft.com/office/drawing/2014/main" id="{F55D0C5E-8107-49C0-B1B7-963D25B27F75}"/>
              </a:ext>
            </a:extLst>
          </p:cNvPr>
          <p:cNvSpPr txBox="1"/>
          <p:nvPr/>
        </p:nvSpPr>
        <p:spPr>
          <a:xfrm>
            <a:off x="422251" y="3764525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chemeClr val="accent4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2.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="" xmlns:a16="http://schemas.microsoft.com/office/drawing/2014/main" id="{95851FE4-2BE0-4C88-B658-93E11CF33F72}"/>
              </a:ext>
            </a:extLst>
          </p:cNvPr>
          <p:cNvSpPr txBox="1"/>
          <p:nvPr/>
        </p:nvSpPr>
        <p:spPr>
          <a:xfrm>
            <a:off x="422251" y="4969049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chemeClr val="accent4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3.</a:t>
            </a:r>
          </a:p>
        </p:txBody>
      </p:sp>
    </p:spTree>
    <p:extLst>
      <p:ext uri="{BB962C8B-B14F-4D97-AF65-F5344CB8AC3E}">
        <p14:creationId xmlns:p14="http://schemas.microsoft.com/office/powerpoint/2010/main" val="354555254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464801" y="2"/>
            <a:ext cx="1320800" cy="348343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30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51" name="TextBox 50"/>
          <p:cNvSpPr txBox="1"/>
          <p:nvPr/>
        </p:nvSpPr>
        <p:spPr>
          <a:xfrm>
            <a:off x="543641" y="791422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Раздел 5. Сведения о ценных бумагах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27675720-738A-409D-96DD-88B15C04276F}"/>
              </a:ext>
            </a:extLst>
          </p:cNvPr>
          <p:cNvSpPr txBox="1"/>
          <p:nvPr/>
        </p:nvSpPr>
        <p:spPr>
          <a:xfrm>
            <a:off x="551542" y="3341147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Подраздел 5.2. Иные ценные бумаги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DF03D24D-7D45-4124-8874-D698A58CB0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76461" y="3897994"/>
            <a:ext cx="7839075" cy="1028700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53C3C6EA-1696-4D0A-B7BD-35C911C0BC28}"/>
              </a:ext>
            </a:extLst>
          </p:cNvPr>
          <p:cNvSpPr/>
          <p:nvPr/>
        </p:nvSpPr>
        <p:spPr>
          <a:xfrm>
            <a:off x="451672" y="5150737"/>
            <a:ext cx="11511623" cy="1067084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Отдельные ценные бумаги (инвестиционный пай паевого инвестиционного фонда, депозитарные расписки, закладные, ипотечные сертификаты участия, сберегательные сертификаты, цифровое свидетельство) </a:t>
            </a:r>
            <a:br>
              <a:rPr lang="ru-RU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не имеют номинальной стоимости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2563A0EA-D2EC-40EF-85A9-2A449A6CEEA7}"/>
              </a:ext>
            </a:extLst>
          </p:cNvPr>
          <p:cNvSpPr txBox="1"/>
          <p:nvPr/>
        </p:nvSpPr>
        <p:spPr>
          <a:xfrm>
            <a:off x="551542" y="1477117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Подраздел 5.1. Акции и иное участие в коммерческих организациях и фондах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="" xmlns:a16="http://schemas.microsoft.com/office/drawing/2014/main" id="{3F50287E-C4A4-40CC-A225-15D07FEEB7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24085" y="2125076"/>
            <a:ext cx="7743825" cy="1200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15106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464801" y="2"/>
            <a:ext cx="1320800" cy="348343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31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8A744A36-BD28-4D60-9DAB-B8F5838ED5F8}"/>
              </a:ext>
            </a:extLst>
          </p:cNvPr>
          <p:cNvSpPr txBox="1"/>
          <p:nvPr/>
        </p:nvSpPr>
        <p:spPr>
          <a:xfrm>
            <a:off x="543641" y="791422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Раздел 6. Сведения об обязательствах имущественного характера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60D63366-9AB5-41D8-8CFA-7F790B6ECD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4084" y="2949206"/>
            <a:ext cx="7743825" cy="69532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F94C5E79-A990-4A78-8E5A-504154137879}"/>
              </a:ext>
            </a:extLst>
          </p:cNvPr>
          <p:cNvSpPr txBox="1"/>
          <p:nvPr/>
        </p:nvSpPr>
        <p:spPr>
          <a:xfrm>
            <a:off x="551541" y="1479291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Подраздел 6.1. Объекты недвижимого имущества, находящиеся в пользовании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D635D95C-D271-4234-B0B3-CF973DFB912F}"/>
              </a:ext>
            </a:extLst>
          </p:cNvPr>
          <p:cNvSpPr/>
          <p:nvPr/>
        </p:nvSpPr>
        <p:spPr>
          <a:xfrm>
            <a:off x="451672" y="3922277"/>
            <a:ext cx="11511623" cy="691979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Квартира по регистрации обязательно указывается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50CF0B0A-09F1-459A-B256-C895E78A217C}"/>
              </a:ext>
            </a:extLst>
          </p:cNvPr>
          <p:cNvSpPr/>
          <p:nvPr/>
        </p:nvSpPr>
        <p:spPr>
          <a:xfrm>
            <a:off x="451671" y="4825250"/>
            <a:ext cx="11511623" cy="691979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Фактическое пользование указывается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4D91D516-2B57-4FD5-84E0-D1AA65A918FD}"/>
              </a:ext>
            </a:extLst>
          </p:cNvPr>
          <p:cNvSpPr/>
          <p:nvPr/>
        </p:nvSpPr>
        <p:spPr>
          <a:xfrm>
            <a:off x="451671" y="2032211"/>
            <a:ext cx="11511623" cy="691979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Указывается недвижимое имущество, находящееся во временном пользовании (не в собственности) декларанта, а также основание пользования (договор аренды, фактическое предоставление и другие).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BAD2CA80-564C-40B6-AA09-140285BAB643}"/>
              </a:ext>
            </a:extLst>
          </p:cNvPr>
          <p:cNvSpPr/>
          <p:nvPr/>
        </p:nvSpPr>
        <p:spPr>
          <a:xfrm>
            <a:off x="451670" y="5728223"/>
            <a:ext cx="11511623" cy="987093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Не подлежат указанию земельные участки, расположенные под многоквартирными домами, а также под надземными или подземными гаражными комплексами, в том числе многоэтажными (аналогично в отношении кооперативов)</a:t>
            </a:r>
            <a:endParaRPr lang="ru-RU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69355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464801" y="2"/>
            <a:ext cx="1320800" cy="348343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32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8A744A36-BD28-4D60-9DAB-B8F5838ED5F8}"/>
              </a:ext>
            </a:extLst>
          </p:cNvPr>
          <p:cNvSpPr txBox="1"/>
          <p:nvPr/>
        </p:nvSpPr>
        <p:spPr>
          <a:xfrm>
            <a:off x="543641" y="791422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Раздел 6. Сведения об обязательствах имущественного характера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F94C5E79-A990-4A78-8E5A-504154137879}"/>
              </a:ext>
            </a:extLst>
          </p:cNvPr>
          <p:cNvSpPr txBox="1"/>
          <p:nvPr/>
        </p:nvSpPr>
        <p:spPr>
          <a:xfrm>
            <a:off x="551541" y="1479291"/>
            <a:ext cx="11088915" cy="830981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Подраздел 6.1. Объекты недвижимого имущества, находящиеся в пользовании</a:t>
            </a:r>
          </a:p>
          <a:p>
            <a:pPr algn="ctr"/>
            <a:r>
              <a:rPr lang="ru-RU" sz="2400" dirty="0">
                <a:solidFill>
                  <a:schemeClr val="accent6"/>
                </a:solidFill>
              </a:rPr>
              <a:t>(ответы на поступившие вопросы)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4D91D516-2B57-4FD5-84E0-D1AA65A918FD}"/>
              </a:ext>
            </a:extLst>
          </p:cNvPr>
          <p:cNvSpPr/>
          <p:nvPr/>
        </p:nvSpPr>
        <p:spPr>
          <a:xfrm>
            <a:off x="340188" y="2494840"/>
            <a:ext cx="11511623" cy="9324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Если в собственности имеется объект недвижимого имущества (например, дача, гараж, таунхаус), то данный объект, как правило, расположен на земельном участке, в связи с чем имеется факт пользования / собственности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433AD094-DC57-4006-8742-9E6FB0F14177}"/>
              </a:ext>
            </a:extLst>
          </p:cNvPr>
          <p:cNvSpPr/>
          <p:nvPr/>
        </p:nvSpPr>
        <p:spPr>
          <a:xfrm>
            <a:off x="340188" y="3596568"/>
            <a:ext cx="11511623" cy="932224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Регистрация по адресу административного здания, являющегося местом прохождения федеральной государственной службы, не требует отражение данного здания в подразделе 6.1 раздела 6 справки </a:t>
            </a:r>
            <a:b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</a:br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(см.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пп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. 1 п. 146 Методических рекомендаций)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="" xmlns:a16="http://schemas.microsoft.com/office/drawing/2014/main" id="{9255F800-D19B-40D2-8AEB-D231B66D19DF}"/>
              </a:ext>
            </a:extLst>
          </p:cNvPr>
          <p:cNvSpPr/>
          <p:nvPr/>
        </p:nvSpPr>
        <p:spPr>
          <a:xfrm>
            <a:off x="340188" y="4680278"/>
            <a:ext cx="11511623" cy="492933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Если факт пользования отсутствует, то объект в пользовании не указывается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="" xmlns:a16="http://schemas.microsoft.com/office/drawing/2014/main" id="{B996E2AA-E92B-4D7C-B533-FECE705DF642}"/>
              </a:ext>
            </a:extLst>
          </p:cNvPr>
          <p:cNvSpPr/>
          <p:nvPr/>
        </p:nvSpPr>
        <p:spPr>
          <a:xfrm>
            <a:off x="340188" y="5321665"/>
            <a:ext cx="11511623" cy="1355962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Если имеется факт пользования, то объект обязательно подлежит отражению в подразделе 3.1 или 6.1 </a:t>
            </a:r>
            <a:b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</a:br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(в зависимости от наличия права собственности)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При этом право собственности иного лица (например, супруги (супруга)) не является квалифицирующим признаком</a:t>
            </a:r>
            <a:endParaRPr lang="ru-RU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94274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464801" y="2"/>
            <a:ext cx="1320800" cy="348343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33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8A744A36-BD28-4D60-9DAB-B8F5838ED5F8}"/>
              </a:ext>
            </a:extLst>
          </p:cNvPr>
          <p:cNvSpPr txBox="1"/>
          <p:nvPr/>
        </p:nvSpPr>
        <p:spPr>
          <a:xfrm>
            <a:off x="543641" y="791422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Раздел 6. Сведения об обязательствах имущественного характера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F94C5E79-A990-4A78-8E5A-504154137879}"/>
              </a:ext>
            </a:extLst>
          </p:cNvPr>
          <p:cNvSpPr txBox="1"/>
          <p:nvPr/>
        </p:nvSpPr>
        <p:spPr>
          <a:xfrm>
            <a:off x="551542" y="1353858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Подраздел 6.2. Срочные обязательства финансового характера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4D91D516-2B57-4FD5-84E0-D1AA65A918FD}"/>
              </a:ext>
            </a:extLst>
          </p:cNvPr>
          <p:cNvSpPr/>
          <p:nvPr/>
        </p:nvSpPr>
        <p:spPr>
          <a:xfrm>
            <a:off x="451670" y="1817147"/>
            <a:ext cx="11511623" cy="691979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800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Указывается каждое имеющееся на отчетную дату срочное обязательство финансового характера на сумму, равную или превышающую 500 000 руб., кредитором или должником по которому является декларант</a:t>
            </a:r>
            <a:endParaRPr lang="ru-RU" sz="1800" dirty="0">
              <a:cs typeface="Times New Roman" pitchFamily="18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391F6AD5-5204-45BC-867C-CFB2CBDE72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30473" y="2605084"/>
            <a:ext cx="7715250" cy="1181100"/>
          </a:xfrm>
          <a:prstGeom prst="rect">
            <a:avLst/>
          </a:prstGeom>
        </p:spPr>
      </p:pic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3D6E2C78-E1D1-46F3-B8D0-91EF688504EE}"/>
              </a:ext>
            </a:extLst>
          </p:cNvPr>
          <p:cNvSpPr/>
          <p:nvPr/>
        </p:nvSpPr>
        <p:spPr>
          <a:xfrm>
            <a:off x="1047108" y="4479810"/>
            <a:ext cx="8228385" cy="465136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80000"/>
              </a:lnSpc>
            </a:pPr>
            <a:r>
              <a:rPr lang="ru-RU" sz="1800" dirty="0">
                <a:solidFill>
                  <a:schemeClr val="accent5"/>
                </a:solidFill>
                <a:latin typeface="+mn-lt"/>
              </a:rPr>
              <a:t>участие в долевом строительстве объекта недвижимости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9D1B47D4-F903-4855-A829-F3B8C6701C76}"/>
              </a:ext>
            </a:extLst>
          </p:cNvPr>
          <p:cNvSpPr/>
          <p:nvPr/>
        </p:nvSpPr>
        <p:spPr>
          <a:xfrm>
            <a:off x="451669" y="3900429"/>
            <a:ext cx="11511623" cy="46513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lvl="0"/>
            <a:r>
              <a:rPr lang="ru-RU" sz="1800" b="1" dirty="0">
                <a:solidFill>
                  <a:srgbClr val="0070C0"/>
                </a:solidFill>
                <a:latin typeface="+mn-lt"/>
                <a:cs typeface="Times New Roman" pitchFamily="18" charset="0"/>
              </a:rPr>
              <a:t>Отдельные виды срочных обязательств финансового характера</a:t>
            </a:r>
            <a:endParaRPr lang="ru-RU" sz="1800" b="1" dirty="0">
              <a:solidFill>
                <a:schemeClr val="accent1">
                  <a:lumMod val="75000"/>
                </a:schemeClr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="" xmlns:a16="http://schemas.microsoft.com/office/drawing/2014/main" id="{88F04579-3348-4161-AE8D-B67079C057C3}"/>
              </a:ext>
            </a:extLst>
          </p:cNvPr>
          <p:cNvSpPr/>
          <p:nvPr/>
        </p:nvSpPr>
        <p:spPr>
          <a:xfrm>
            <a:off x="1047108" y="5040904"/>
            <a:ext cx="8228385" cy="465136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80000"/>
              </a:lnSpc>
            </a:pPr>
            <a:r>
              <a:rPr lang="ru-RU" sz="1800" dirty="0">
                <a:solidFill>
                  <a:schemeClr val="accent5"/>
                </a:solidFill>
                <a:latin typeface="+mn-lt"/>
              </a:rPr>
              <a:t>обязательства по ипотеке в случае разделения суммы кредита между супругами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="" xmlns:a16="http://schemas.microsoft.com/office/drawing/2014/main" id="{F8C1572F-6BD4-4E07-8A6D-4EC3DB700EF6}"/>
              </a:ext>
            </a:extLst>
          </p:cNvPr>
          <p:cNvSpPr/>
          <p:nvPr/>
        </p:nvSpPr>
        <p:spPr>
          <a:xfrm>
            <a:off x="1047108" y="5601998"/>
            <a:ext cx="8228385" cy="465136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80000"/>
              </a:lnSpc>
            </a:pPr>
            <a:r>
              <a:rPr lang="ru-RU" sz="1800" dirty="0">
                <a:solidFill>
                  <a:schemeClr val="accent5"/>
                </a:solidFill>
                <a:latin typeface="+mn-lt"/>
              </a:rPr>
              <a:t>обязательства по отдельным договорам страхования</a:t>
            </a:r>
          </a:p>
        </p:txBody>
      </p:sp>
      <p:sp>
        <p:nvSpPr>
          <p:cNvPr id="28" name="Прямоугольник 27">
            <a:extLst>
              <a:ext uri="{FF2B5EF4-FFF2-40B4-BE49-F238E27FC236}">
                <a16:creationId xmlns="" xmlns:a16="http://schemas.microsoft.com/office/drawing/2014/main" id="{C430AC6A-5F5C-42BD-8F8C-1CA6B93E805E}"/>
              </a:ext>
            </a:extLst>
          </p:cNvPr>
          <p:cNvSpPr/>
          <p:nvPr/>
        </p:nvSpPr>
        <p:spPr>
          <a:xfrm>
            <a:off x="1047107" y="6163092"/>
            <a:ext cx="8228385" cy="465136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80000"/>
              </a:lnSpc>
            </a:pPr>
            <a:r>
              <a:rPr lang="ru-RU" sz="1800" dirty="0">
                <a:solidFill>
                  <a:schemeClr val="accent5"/>
                </a:solidFill>
                <a:latin typeface="+mn-lt"/>
              </a:rPr>
              <a:t>обязательства по договорам брокерского обслуживания, ДУ и ИИС</a:t>
            </a:r>
          </a:p>
        </p:txBody>
      </p:sp>
    </p:spTree>
    <p:extLst>
      <p:ext uri="{BB962C8B-B14F-4D97-AF65-F5344CB8AC3E}">
        <p14:creationId xmlns:p14="http://schemas.microsoft.com/office/powerpoint/2010/main" val="190993033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464801" y="2"/>
            <a:ext cx="1320800" cy="348343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34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8A744A36-BD28-4D60-9DAB-B8F5838ED5F8}"/>
              </a:ext>
            </a:extLst>
          </p:cNvPr>
          <p:cNvSpPr txBox="1"/>
          <p:nvPr/>
        </p:nvSpPr>
        <p:spPr>
          <a:xfrm>
            <a:off x="543641" y="791422"/>
            <a:ext cx="11088915" cy="46165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Раздел 6. Сведения об обязательствах имущественного характера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F94C5E79-A990-4A78-8E5A-504154137879}"/>
              </a:ext>
            </a:extLst>
          </p:cNvPr>
          <p:cNvSpPr txBox="1"/>
          <p:nvPr/>
        </p:nvSpPr>
        <p:spPr>
          <a:xfrm>
            <a:off x="551542" y="1353858"/>
            <a:ext cx="11088915" cy="830981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Подраздел 6.2. Срочные обязательства финансового характера</a:t>
            </a:r>
          </a:p>
          <a:p>
            <a:pPr algn="ctr"/>
            <a:r>
              <a:rPr lang="ru-RU" sz="2400" dirty="0">
                <a:solidFill>
                  <a:schemeClr val="accent6"/>
                </a:solidFill>
              </a:rPr>
              <a:t>(ответы на поступившие вопросы)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="" xmlns:a16="http://schemas.microsoft.com/office/drawing/2014/main" id="{395CF82E-2F86-4D5F-BE7B-C14BCCBA3E85}"/>
              </a:ext>
            </a:extLst>
          </p:cNvPr>
          <p:cNvSpPr/>
          <p:nvPr/>
        </p:nvSpPr>
        <p:spPr>
          <a:xfrm>
            <a:off x="451672" y="4109166"/>
            <a:ext cx="11333929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80000"/>
              </a:lnSpc>
            </a:pPr>
            <a:r>
              <a:rPr lang="ru-RU" dirty="0">
                <a:solidFill>
                  <a:schemeClr val="accent5"/>
                </a:solidFill>
                <a:latin typeface="+mn-lt"/>
              </a:rPr>
              <a:t>Обязательства по договорам ИИС отражаются в случае, если размер «свободных» денежных средств на ИИС равен или превышает 500 тыс. руб.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="" xmlns:a16="http://schemas.microsoft.com/office/drawing/2014/main" id="{CE668741-8E2E-422A-895C-519B07C1F0E5}"/>
              </a:ext>
            </a:extLst>
          </p:cNvPr>
          <p:cNvSpPr/>
          <p:nvPr/>
        </p:nvSpPr>
        <p:spPr>
          <a:xfrm>
            <a:off x="451672" y="4829480"/>
            <a:ext cx="11333929" cy="360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80000"/>
              </a:lnSpc>
            </a:pPr>
            <a:r>
              <a:rPr lang="ru-RU" dirty="0">
                <a:solidFill>
                  <a:schemeClr val="accent5"/>
                </a:solidFill>
                <a:latin typeface="+mn-lt"/>
              </a:rPr>
              <a:t>Договор финансовой аренды (лизинг) отражается в справке (см. </a:t>
            </a:r>
            <a:r>
              <a:rPr lang="ru-RU" dirty="0" err="1">
                <a:solidFill>
                  <a:schemeClr val="accent5"/>
                </a:solidFill>
                <a:latin typeface="+mn-lt"/>
              </a:rPr>
              <a:t>пп</a:t>
            </a:r>
            <a:r>
              <a:rPr lang="ru-RU" dirty="0">
                <a:solidFill>
                  <a:schemeClr val="accent5"/>
                </a:solidFill>
                <a:latin typeface="+mn-lt"/>
              </a:rPr>
              <a:t>. 2 п. 161 Методических рекомендаций)</a:t>
            </a:r>
          </a:p>
        </p:txBody>
      </p:sp>
      <p:sp>
        <p:nvSpPr>
          <p:cNvPr id="26" name="Прямоугольник 25">
            <a:extLst>
              <a:ext uri="{FF2B5EF4-FFF2-40B4-BE49-F238E27FC236}">
                <a16:creationId xmlns="" xmlns:a16="http://schemas.microsoft.com/office/drawing/2014/main" id="{B7ACE117-2E8D-4F8F-8F4E-88CFD2B634A6}"/>
              </a:ext>
            </a:extLst>
          </p:cNvPr>
          <p:cNvSpPr/>
          <p:nvPr/>
        </p:nvSpPr>
        <p:spPr>
          <a:xfrm>
            <a:off x="451672" y="2884538"/>
            <a:ext cx="11333929" cy="360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80000"/>
              </a:lnSpc>
            </a:pPr>
            <a:r>
              <a:rPr lang="ru-RU" dirty="0">
                <a:solidFill>
                  <a:schemeClr val="accent5"/>
                </a:solidFill>
                <a:latin typeface="+mn-lt"/>
              </a:rPr>
              <a:t>Каждое срочное обязательство финансового характера отражается отдельно</a:t>
            </a:r>
          </a:p>
        </p:txBody>
      </p:sp>
      <p:sp>
        <p:nvSpPr>
          <p:cNvPr id="29" name="Прямоугольник 28">
            <a:extLst>
              <a:ext uri="{FF2B5EF4-FFF2-40B4-BE49-F238E27FC236}">
                <a16:creationId xmlns="" xmlns:a16="http://schemas.microsoft.com/office/drawing/2014/main" id="{4D7AFC8A-479F-4DAF-8A69-7C9A38A50345}"/>
              </a:ext>
            </a:extLst>
          </p:cNvPr>
          <p:cNvSpPr/>
          <p:nvPr/>
        </p:nvSpPr>
        <p:spPr>
          <a:xfrm>
            <a:off x="451672" y="2380224"/>
            <a:ext cx="11333929" cy="360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80000"/>
              </a:lnSpc>
            </a:pPr>
            <a:r>
              <a:rPr lang="ru-RU" dirty="0">
                <a:solidFill>
                  <a:schemeClr val="accent5"/>
                </a:solidFill>
                <a:latin typeface="+mn-lt"/>
              </a:rPr>
              <a:t>Страховая сумма по договору, по общему правилу, является постоянной и неизменной величиной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="" xmlns:a16="http://schemas.microsoft.com/office/drawing/2014/main" id="{A72476E3-FABF-404B-9A9D-B41ACCFA50D8}"/>
              </a:ext>
            </a:extLst>
          </p:cNvPr>
          <p:cNvSpPr/>
          <p:nvPr/>
        </p:nvSpPr>
        <p:spPr>
          <a:xfrm>
            <a:off x="451672" y="3388852"/>
            <a:ext cx="11333929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80000"/>
              </a:lnSpc>
            </a:pPr>
            <a:r>
              <a:rPr lang="ru-RU" dirty="0">
                <a:solidFill>
                  <a:schemeClr val="accent5"/>
                </a:solidFill>
                <a:latin typeface="+mn-lt"/>
              </a:rPr>
              <a:t>Квалифицирующим признаком, по общему правилу, является остаток с процентами, который равен или превышает 500 тыс. руб. по каждому отдельному обязательству</a:t>
            </a:r>
          </a:p>
        </p:txBody>
      </p:sp>
      <p:sp>
        <p:nvSpPr>
          <p:cNvPr id="28" name="Прямоугольник 27">
            <a:extLst>
              <a:ext uri="{FF2B5EF4-FFF2-40B4-BE49-F238E27FC236}">
                <a16:creationId xmlns="" xmlns:a16="http://schemas.microsoft.com/office/drawing/2014/main" id="{B669DE90-F845-4EF9-8644-7F2B206DC75E}"/>
              </a:ext>
            </a:extLst>
          </p:cNvPr>
          <p:cNvSpPr/>
          <p:nvPr/>
        </p:nvSpPr>
        <p:spPr>
          <a:xfrm>
            <a:off x="451672" y="5333794"/>
            <a:ext cx="11333929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80000"/>
              </a:lnSpc>
            </a:pPr>
            <a:r>
              <a:rPr lang="ru-RU" dirty="0">
                <a:solidFill>
                  <a:schemeClr val="accent5"/>
                </a:solidFill>
                <a:latin typeface="+mn-lt"/>
              </a:rPr>
              <a:t>Обязательства по договору поручительства отражаются, если их возложили на поручителя </a:t>
            </a:r>
          </a:p>
          <a:p>
            <a:pPr lvl="0">
              <a:lnSpc>
                <a:spcPct val="80000"/>
              </a:lnSpc>
            </a:pPr>
            <a:r>
              <a:rPr lang="ru-RU" dirty="0">
                <a:solidFill>
                  <a:schemeClr val="accent5"/>
                </a:solidFill>
                <a:latin typeface="+mn-lt"/>
              </a:rPr>
              <a:t>(см. </a:t>
            </a:r>
            <a:r>
              <a:rPr lang="ru-RU" dirty="0" err="1">
                <a:solidFill>
                  <a:schemeClr val="accent5"/>
                </a:solidFill>
                <a:latin typeface="+mn-lt"/>
              </a:rPr>
              <a:t>пп</a:t>
            </a:r>
            <a:r>
              <a:rPr lang="ru-RU" dirty="0">
                <a:solidFill>
                  <a:schemeClr val="accent5"/>
                </a:solidFill>
                <a:latin typeface="+mn-lt"/>
              </a:rPr>
              <a:t>. 7 п. 161 Методических рекомендаций)</a:t>
            </a:r>
          </a:p>
        </p:txBody>
      </p:sp>
      <p:sp>
        <p:nvSpPr>
          <p:cNvPr id="30" name="Прямоугольник 29">
            <a:extLst>
              <a:ext uri="{FF2B5EF4-FFF2-40B4-BE49-F238E27FC236}">
                <a16:creationId xmlns="" xmlns:a16="http://schemas.microsoft.com/office/drawing/2014/main" id="{7E8D46FA-F519-4742-9B41-3F54BE744561}"/>
              </a:ext>
            </a:extLst>
          </p:cNvPr>
          <p:cNvSpPr/>
          <p:nvPr/>
        </p:nvSpPr>
        <p:spPr>
          <a:xfrm>
            <a:off x="451672" y="6054108"/>
            <a:ext cx="11333929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80000"/>
              </a:lnSpc>
            </a:pPr>
            <a:r>
              <a:rPr lang="ru-RU" dirty="0">
                <a:solidFill>
                  <a:schemeClr val="accent5"/>
                </a:solidFill>
                <a:latin typeface="+mn-lt"/>
              </a:rPr>
              <a:t>Порядок отражения информации по отдельным договорам страхования прописан в </a:t>
            </a:r>
            <a:r>
              <a:rPr lang="ru-RU" dirty="0" err="1">
                <a:solidFill>
                  <a:schemeClr val="accent5"/>
                </a:solidFill>
                <a:latin typeface="+mn-lt"/>
              </a:rPr>
              <a:t>пп</a:t>
            </a:r>
            <a:r>
              <a:rPr lang="ru-RU" dirty="0">
                <a:solidFill>
                  <a:schemeClr val="accent5"/>
                </a:solidFill>
                <a:latin typeface="+mn-lt"/>
              </a:rPr>
              <a:t>. 3 п. 163 Методических рекомендаций </a:t>
            </a:r>
          </a:p>
        </p:txBody>
      </p:sp>
    </p:spTree>
    <p:extLst>
      <p:ext uri="{BB962C8B-B14F-4D97-AF65-F5344CB8AC3E}">
        <p14:creationId xmlns:p14="http://schemas.microsoft.com/office/powerpoint/2010/main" val="147082157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6"/>
          <p:cNvGrpSpPr/>
          <p:nvPr/>
        </p:nvGrpSpPr>
        <p:grpSpPr>
          <a:xfrm>
            <a:off x="0" y="5"/>
            <a:ext cx="12192000" cy="671879"/>
            <a:chOff x="0" y="0"/>
            <a:chExt cx="12192000" cy="67187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464801" y="2"/>
            <a:ext cx="1320800" cy="348343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35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6" y="1"/>
            <a:ext cx="572213" cy="691979"/>
          </a:xfrm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8A744A36-BD28-4D60-9DAB-B8F5838ED5F8}"/>
              </a:ext>
            </a:extLst>
          </p:cNvPr>
          <p:cNvSpPr txBox="1"/>
          <p:nvPr/>
        </p:nvSpPr>
        <p:spPr>
          <a:xfrm>
            <a:off x="543641" y="791422"/>
            <a:ext cx="11088915" cy="1200312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Раздел 7. Сведения  о  недвижимом  имуществе,   транспортных  средствах и ценных бумагах,  отчужденных  в  течение отчетного  периода  в результате безвозмездной сделки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4D91D516-2B57-4FD5-84E0-D1AA65A918FD}"/>
              </a:ext>
            </a:extLst>
          </p:cNvPr>
          <p:cNvSpPr/>
          <p:nvPr/>
        </p:nvSpPr>
        <p:spPr>
          <a:xfrm>
            <a:off x="451668" y="2058333"/>
            <a:ext cx="11511623" cy="720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800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Указываются сведения об отдельных объектах (в т.ч. доли), отчужденных в течение отчетного периода в результате безвозмездной сделки, а также, например, сведения об утилизации автомобиля</a:t>
            </a:r>
            <a:endParaRPr lang="ru-RU" sz="1800" dirty="0">
              <a:cs typeface="Times New Roman" pitchFamily="18" charset="0"/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9D1B47D4-F903-4855-A829-F3B8C6701C76}"/>
              </a:ext>
            </a:extLst>
          </p:cNvPr>
          <p:cNvSpPr/>
          <p:nvPr/>
        </p:nvSpPr>
        <p:spPr>
          <a:xfrm>
            <a:off x="451669" y="3900428"/>
            <a:ext cx="11511623" cy="720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 lvl="0"/>
            <a:r>
              <a:rPr lang="ru-RU" sz="1800" b="1" dirty="0">
                <a:solidFill>
                  <a:srgbClr val="0070C0"/>
                </a:solidFill>
                <a:latin typeface="+mn-lt"/>
                <a:cs typeface="Times New Roman" pitchFamily="18" charset="0"/>
              </a:rPr>
              <a:t>Безвозмездной признается сделка, по которой одна сторона обязуется предоставить что-либо другой стороне без получения от нее платы или иного встречного предоставления</a:t>
            </a:r>
            <a:endParaRPr lang="ru-RU" sz="1800" b="1" dirty="0">
              <a:solidFill>
                <a:schemeClr val="accent1">
                  <a:lumMod val="75000"/>
                </a:schemeClr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="" xmlns:a16="http://schemas.microsoft.com/office/drawing/2014/main" id="{88F04579-3348-4161-AE8D-B67079C057C3}"/>
              </a:ext>
            </a:extLst>
          </p:cNvPr>
          <p:cNvSpPr/>
          <p:nvPr/>
        </p:nvSpPr>
        <p:spPr>
          <a:xfrm>
            <a:off x="451668" y="4734530"/>
            <a:ext cx="5400000" cy="432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80000"/>
              </a:lnSpc>
            </a:pPr>
            <a:r>
              <a:rPr lang="ru-RU" sz="1800" dirty="0">
                <a:solidFill>
                  <a:schemeClr val="accent5"/>
                </a:solidFill>
                <a:effectLst/>
                <a:ea typeface="Calibri" panose="020F0502020204030204" pitchFamily="34" charset="0"/>
              </a:rPr>
              <a:t>договор дарения</a:t>
            </a:r>
            <a:endParaRPr lang="ru-RU" sz="1800" dirty="0">
              <a:solidFill>
                <a:schemeClr val="accent5"/>
              </a:solidFill>
            </a:endParaRPr>
          </a:p>
        </p:txBody>
      </p:sp>
      <p:sp>
        <p:nvSpPr>
          <p:cNvPr id="20" name="Прямоугольник 19">
            <a:extLst>
              <a:ext uri="{FF2B5EF4-FFF2-40B4-BE49-F238E27FC236}">
                <a16:creationId xmlns="" xmlns:a16="http://schemas.microsoft.com/office/drawing/2014/main" id="{F8C1572F-6BD4-4E07-8A6D-4EC3DB700EF6}"/>
              </a:ext>
            </a:extLst>
          </p:cNvPr>
          <p:cNvSpPr/>
          <p:nvPr/>
        </p:nvSpPr>
        <p:spPr>
          <a:xfrm>
            <a:off x="451668" y="5277676"/>
            <a:ext cx="5400000" cy="432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80000"/>
              </a:lnSpc>
            </a:pPr>
            <a:r>
              <a:rPr lang="ru-RU" sz="1800" dirty="0">
                <a:solidFill>
                  <a:schemeClr val="accent5"/>
                </a:solidFill>
                <a:effectLst/>
                <a:ea typeface="Calibri" panose="020F0502020204030204" pitchFamily="34" charset="0"/>
              </a:rPr>
              <a:t>соглашение о разделе имущества</a:t>
            </a:r>
            <a:endParaRPr lang="ru-RU" sz="1800" dirty="0">
              <a:solidFill>
                <a:schemeClr val="accent5"/>
              </a:solidFill>
            </a:endParaRPr>
          </a:p>
        </p:txBody>
      </p:sp>
      <p:sp>
        <p:nvSpPr>
          <p:cNvPr id="28" name="Прямоугольник 27">
            <a:extLst>
              <a:ext uri="{FF2B5EF4-FFF2-40B4-BE49-F238E27FC236}">
                <a16:creationId xmlns="" xmlns:a16="http://schemas.microsoft.com/office/drawing/2014/main" id="{C430AC6A-5F5C-42BD-8F8C-1CA6B93E805E}"/>
              </a:ext>
            </a:extLst>
          </p:cNvPr>
          <p:cNvSpPr/>
          <p:nvPr/>
        </p:nvSpPr>
        <p:spPr>
          <a:xfrm>
            <a:off x="451668" y="5820822"/>
            <a:ext cx="5400000" cy="432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80000"/>
              </a:lnSpc>
            </a:pPr>
            <a:r>
              <a:rPr lang="ru-RU" sz="1800" dirty="0">
                <a:solidFill>
                  <a:schemeClr val="accent5"/>
                </a:solidFill>
                <a:effectLst/>
                <a:ea typeface="Calibri" panose="020F0502020204030204" pitchFamily="34" charset="0"/>
              </a:rPr>
              <a:t>договор (соглашение) об определении долей</a:t>
            </a:r>
            <a:endParaRPr lang="ru-RU" sz="1800" dirty="0">
              <a:solidFill>
                <a:schemeClr val="accent5"/>
              </a:solidFill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2DF9186E-A9B1-4A1A-9684-E515EECA37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4112" y="2906126"/>
            <a:ext cx="7343775" cy="742950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91A8B4DE-BD70-4EC3-B716-9D319AC850BB}"/>
              </a:ext>
            </a:extLst>
          </p:cNvPr>
          <p:cNvSpPr/>
          <p:nvPr/>
        </p:nvSpPr>
        <p:spPr>
          <a:xfrm>
            <a:off x="451668" y="6363968"/>
            <a:ext cx="5400000" cy="432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80000"/>
              </a:lnSpc>
            </a:pPr>
            <a:r>
              <a:rPr lang="ru-RU" sz="1800" dirty="0">
                <a:solidFill>
                  <a:schemeClr val="accent5"/>
                </a:solidFill>
                <a:effectLst/>
                <a:ea typeface="Calibri" panose="020F0502020204030204" pitchFamily="34" charset="0"/>
              </a:rPr>
              <a:t>брачный договор</a:t>
            </a:r>
            <a:endParaRPr lang="ru-RU" sz="1800" dirty="0">
              <a:solidFill>
                <a:schemeClr val="accent5"/>
              </a:solidFill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CF973F39-D0BB-4940-A504-EFA1FB829FEF}"/>
              </a:ext>
            </a:extLst>
          </p:cNvPr>
          <p:cNvSpPr/>
          <p:nvPr/>
        </p:nvSpPr>
        <p:spPr>
          <a:xfrm>
            <a:off x="6563291" y="4733052"/>
            <a:ext cx="5400000" cy="720000"/>
          </a:xfrm>
          <a:prstGeom prst="rect">
            <a:avLst/>
          </a:prstGeom>
          <a:noFill/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80000"/>
              </a:lnSpc>
            </a:pPr>
            <a:r>
              <a:rPr lang="ru-RU" sz="1800" dirty="0">
                <a:solidFill>
                  <a:schemeClr val="accent5"/>
                </a:solidFill>
                <a:effectLst/>
                <a:ea typeface="Calibri" panose="020F0502020204030204" pitchFamily="34" charset="0"/>
              </a:rPr>
              <a:t>уничтоженные объекты имущества не подлежат отражению</a:t>
            </a:r>
            <a:endParaRPr lang="ru-RU" sz="1800" dirty="0">
              <a:solidFill>
                <a:schemeClr val="accent5"/>
              </a:solidFill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470A1445-6EEE-47E0-A1CD-6F3C23B44CE6}"/>
              </a:ext>
            </a:extLst>
          </p:cNvPr>
          <p:cNvSpPr/>
          <p:nvPr/>
        </p:nvSpPr>
        <p:spPr>
          <a:xfrm>
            <a:off x="6563291" y="5557507"/>
            <a:ext cx="5400000" cy="432000"/>
          </a:xfrm>
          <a:prstGeom prst="rect">
            <a:avLst/>
          </a:prstGeom>
          <a:noFill/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80000"/>
              </a:lnSpc>
            </a:pPr>
            <a:r>
              <a:rPr lang="ru-RU" sz="1800" dirty="0">
                <a:solidFill>
                  <a:schemeClr val="accent5"/>
                </a:solidFill>
                <a:effectLst/>
                <a:ea typeface="Calibri" panose="020F0502020204030204" pitchFamily="34" charset="0"/>
              </a:rPr>
              <a:t>договор мены не подлежит отражению</a:t>
            </a:r>
            <a:endParaRPr lang="ru-RU" sz="1800" dirty="0">
              <a:solidFill>
                <a:schemeClr val="accent5"/>
              </a:solidFill>
            </a:endParaRPr>
          </a:p>
        </p:txBody>
      </p:sp>
      <p:cxnSp>
        <p:nvCxnSpPr>
          <p:cNvPr id="27" name="Прямая соединительная линия 26">
            <a:extLst>
              <a:ext uri="{FF2B5EF4-FFF2-40B4-BE49-F238E27FC236}">
                <a16:creationId xmlns="" xmlns:a16="http://schemas.microsoft.com/office/drawing/2014/main" id="{96DAD0A5-3C9D-44B3-AD03-9D4ADE370550}"/>
              </a:ext>
            </a:extLst>
          </p:cNvPr>
          <p:cNvCxnSpPr/>
          <p:nvPr/>
        </p:nvCxnSpPr>
        <p:spPr>
          <a:xfrm>
            <a:off x="6195398" y="4733052"/>
            <a:ext cx="0" cy="190800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992615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5"/>
          <p:cNvGrpSpPr/>
          <p:nvPr/>
        </p:nvGrpSpPr>
        <p:grpSpPr>
          <a:xfrm>
            <a:off x="0" y="0"/>
            <a:ext cx="12192000" cy="671879"/>
            <a:chOff x="0" y="0"/>
            <a:chExt cx="12192000" cy="671879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1022677" y="0"/>
            <a:ext cx="762924" cy="3429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36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4" y="0"/>
            <a:ext cx="572213" cy="691978"/>
          </a:xfrm>
        </p:spPr>
      </p:pic>
      <p:sp>
        <p:nvSpPr>
          <p:cNvPr id="31" name="TextBox 30"/>
          <p:cNvSpPr txBox="1"/>
          <p:nvPr/>
        </p:nvSpPr>
        <p:spPr>
          <a:xfrm>
            <a:off x="551543" y="830567"/>
            <a:ext cx="110889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8696B"/>
                </a:solidFill>
              </a:rPr>
              <a:t>Типичные ошибки (1)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975009" y="3595400"/>
            <a:ext cx="4896000" cy="1123476"/>
          </a:xfrm>
          <a:prstGeom prst="rect">
            <a:avLst/>
          </a:prstGeom>
          <a:noFill/>
          <a:ln>
            <a:solidFill>
              <a:srgbClr val="F869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800" dirty="0">
                <a:solidFill>
                  <a:schemeClr val="accent5"/>
                </a:solidFill>
              </a:rPr>
              <a:t>Не указана требуемая информация: например, указана должность, но не указано место работы, указана марка автомобиля и не указан год выпуска и т.д.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975008" y="6045614"/>
            <a:ext cx="4896000" cy="282168"/>
          </a:xfrm>
          <a:prstGeom prst="rect">
            <a:avLst/>
          </a:prstGeom>
          <a:noFill/>
          <a:ln>
            <a:solidFill>
              <a:srgbClr val="F869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800" dirty="0">
                <a:solidFill>
                  <a:schemeClr val="accent5"/>
                </a:solidFill>
              </a:rPr>
              <a:t>Доход указан с вычетом налога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975009" y="1849457"/>
            <a:ext cx="4896000" cy="577422"/>
          </a:xfrm>
          <a:prstGeom prst="rect">
            <a:avLst/>
          </a:prstGeom>
          <a:noFill/>
          <a:ln>
            <a:solidFill>
              <a:srgbClr val="F869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800" dirty="0">
                <a:solidFill>
                  <a:schemeClr val="accent5"/>
                </a:solidFill>
              </a:rPr>
              <a:t>Квартира, в которой зарегистрировано лицо, </a:t>
            </a:r>
            <a:br>
              <a:rPr lang="ru-RU" sz="1800" dirty="0">
                <a:solidFill>
                  <a:schemeClr val="accent5"/>
                </a:solidFill>
              </a:rPr>
            </a:br>
            <a:r>
              <a:rPr lang="ru-RU" sz="1800" dirty="0">
                <a:solidFill>
                  <a:schemeClr val="accent5"/>
                </a:solidFill>
              </a:rPr>
              <a:t>не отражена в подразделе 3.1 или 6.1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975009" y="4779243"/>
            <a:ext cx="4896000" cy="576000"/>
          </a:xfrm>
          <a:prstGeom prst="rect">
            <a:avLst/>
          </a:prstGeom>
          <a:noFill/>
          <a:ln>
            <a:solidFill>
              <a:srgbClr val="F869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800" dirty="0">
                <a:solidFill>
                  <a:schemeClr val="accent5"/>
                </a:solidFill>
              </a:rPr>
              <a:t>Достоверность сведений подтверждена в феврале, а справка распечатана в апреле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341509" y="5898698"/>
            <a:ext cx="4896000" cy="576000"/>
          </a:xfrm>
          <a:prstGeom prst="rect">
            <a:avLst/>
          </a:prstGeom>
          <a:noFill/>
          <a:ln>
            <a:solidFill>
              <a:srgbClr val="F869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800" dirty="0">
                <a:solidFill>
                  <a:schemeClr val="accent5"/>
                </a:solidFill>
              </a:rPr>
              <a:t>При указании доли недвижимого имущества не указана общая площадь имущества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6341510" y="5236486"/>
            <a:ext cx="4896000" cy="576000"/>
          </a:xfrm>
          <a:prstGeom prst="rect">
            <a:avLst/>
          </a:prstGeom>
          <a:noFill/>
          <a:ln>
            <a:solidFill>
              <a:srgbClr val="F869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800" dirty="0">
                <a:solidFill>
                  <a:schemeClr val="accent5"/>
                </a:solidFill>
              </a:rPr>
              <a:t>Указание нескольких объектов имущества в качестве одного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978616" y="2465511"/>
            <a:ext cx="4896000" cy="1091257"/>
          </a:xfrm>
          <a:prstGeom prst="rect">
            <a:avLst/>
          </a:prstGeom>
          <a:noFill/>
          <a:ln>
            <a:solidFill>
              <a:srgbClr val="F869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800" dirty="0">
                <a:solidFill>
                  <a:schemeClr val="accent5"/>
                </a:solidFill>
              </a:rPr>
              <a:t>Непредставление сведений о членах семьи </a:t>
            </a:r>
            <a:br>
              <a:rPr lang="ru-RU" sz="1800" dirty="0">
                <a:solidFill>
                  <a:schemeClr val="accent5"/>
                </a:solidFill>
              </a:rPr>
            </a:br>
            <a:r>
              <a:rPr lang="ru-RU" sz="1800" dirty="0">
                <a:solidFill>
                  <a:schemeClr val="accent5"/>
                </a:solidFill>
              </a:rPr>
              <a:t>в связи с изменениями в период непосредственно декларационной кампании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6341509" y="1849457"/>
            <a:ext cx="4896000" cy="577422"/>
          </a:xfrm>
          <a:prstGeom prst="rect">
            <a:avLst/>
          </a:prstGeom>
          <a:noFill/>
          <a:ln>
            <a:solidFill>
              <a:srgbClr val="F869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800" dirty="0">
                <a:solidFill>
                  <a:schemeClr val="accent5"/>
                </a:solidFill>
              </a:rPr>
              <a:t>Не указана информация о денежных средствах полученных по «трейд-</a:t>
            </a:r>
            <a:r>
              <a:rPr lang="ru-RU" sz="1800" dirty="0" err="1">
                <a:solidFill>
                  <a:schemeClr val="accent5"/>
                </a:solidFill>
              </a:rPr>
              <a:t>ину</a:t>
            </a:r>
            <a:r>
              <a:rPr lang="ru-RU" sz="1800" dirty="0">
                <a:solidFill>
                  <a:schemeClr val="accent5"/>
                </a:solidFill>
              </a:rPr>
              <a:t>»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6341509" y="2480456"/>
            <a:ext cx="4896000" cy="577422"/>
          </a:xfrm>
          <a:prstGeom prst="rect">
            <a:avLst/>
          </a:prstGeom>
          <a:noFill/>
          <a:ln>
            <a:solidFill>
              <a:srgbClr val="F869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800" dirty="0">
                <a:solidFill>
                  <a:schemeClr val="accent5"/>
                </a:solidFill>
              </a:rPr>
              <a:t>В разделе 1 указаны денежные средства, полученные в качестве займа (кредита)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6341509" y="3800123"/>
            <a:ext cx="4896000" cy="1351709"/>
          </a:xfrm>
          <a:prstGeom prst="rect">
            <a:avLst/>
          </a:prstGeom>
          <a:noFill/>
          <a:ln>
            <a:solidFill>
              <a:srgbClr val="F869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800" dirty="0">
                <a:solidFill>
                  <a:schemeClr val="accent5"/>
                </a:solidFill>
              </a:rPr>
              <a:t>Не заполнение раздела 2 в связи с денежными средствами, поступившими в отчетном году при условии, что трехлетнего дохода, предшествующего отчетному, не хватает</a:t>
            </a:r>
          </a:p>
        </p:txBody>
      </p:sp>
      <p:sp>
        <p:nvSpPr>
          <p:cNvPr id="22" name="Прямоугольник 21">
            <a:extLst>
              <a:ext uri="{FF2B5EF4-FFF2-40B4-BE49-F238E27FC236}">
                <a16:creationId xmlns="" xmlns:a16="http://schemas.microsoft.com/office/drawing/2014/main" id="{FAAD85CA-9E85-48F8-B45A-6E3F9D2411E8}"/>
              </a:ext>
            </a:extLst>
          </p:cNvPr>
          <p:cNvSpPr/>
          <p:nvPr/>
        </p:nvSpPr>
        <p:spPr>
          <a:xfrm>
            <a:off x="975009" y="5415610"/>
            <a:ext cx="4896000" cy="576000"/>
          </a:xfrm>
          <a:prstGeom prst="rect">
            <a:avLst/>
          </a:prstGeom>
          <a:noFill/>
          <a:ln>
            <a:solidFill>
              <a:srgbClr val="F869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800" dirty="0">
                <a:solidFill>
                  <a:schemeClr val="accent5"/>
                </a:solidFill>
              </a:rPr>
              <a:t>Указано основное место работы и отсутствует доход в разделе 1</a:t>
            </a:r>
          </a:p>
        </p:txBody>
      </p:sp>
      <p:sp>
        <p:nvSpPr>
          <p:cNvPr id="23" name="Прямоугольник 22">
            <a:extLst>
              <a:ext uri="{FF2B5EF4-FFF2-40B4-BE49-F238E27FC236}">
                <a16:creationId xmlns="" xmlns:a16="http://schemas.microsoft.com/office/drawing/2014/main" id="{9A917858-3F90-46E1-8E3D-27BC43E9C067}"/>
              </a:ext>
            </a:extLst>
          </p:cNvPr>
          <p:cNvSpPr/>
          <p:nvPr/>
        </p:nvSpPr>
        <p:spPr>
          <a:xfrm>
            <a:off x="6341509" y="3146830"/>
            <a:ext cx="4896000" cy="576000"/>
          </a:xfrm>
          <a:prstGeom prst="rect">
            <a:avLst/>
          </a:prstGeom>
          <a:noFill/>
          <a:ln>
            <a:solidFill>
              <a:srgbClr val="F869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800" dirty="0">
                <a:solidFill>
                  <a:schemeClr val="accent5"/>
                </a:solidFill>
              </a:rPr>
              <a:t>Некорректно категорирует доход (доход от ценных бумаг указывается в «Иных доходах»)</a:t>
            </a:r>
          </a:p>
        </p:txBody>
      </p:sp>
    </p:spTree>
    <p:extLst>
      <p:ext uri="{BB962C8B-B14F-4D97-AF65-F5344CB8AC3E}">
        <p14:creationId xmlns:p14="http://schemas.microsoft.com/office/powerpoint/2010/main" val="184308037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5"/>
          <p:cNvGrpSpPr/>
          <p:nvPr/>
        </p:nvGrpSpPr>
        <p:grpSpPr>
          <a:xfrm>
            <a:off x="0" y="0"/>
            <a:ext cx="12192000" cy="671879"/>
            <a:chOff x="0" y="0"/>
            <a:chExt cx="12192000" cy="671879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1022677" y="0"/>
            <a:ext cx="762924" cy="3429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37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4" y="0"/>
            <a:ext cx="572213" cy="691978"/>
          </a:xfrm>
        </p:spPr>
      </p:pic>
      <p:sp>
        <p:nvSpPr>
          <p:cNvPr id="31" name="TextBox 30"/>
          <p:cNvSpPr txBox="1"/>
          <p:nvPr/>
        </p:nvSpPr>
        <p:spPr>
          <a:xfrm>
            <a:off x="551543" y="830567"/>
            <a:ext cx="110889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8696B"/>
                </a:solidFill>
              </a:rPr>
              <a:t>Типичные ошибки (2)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3648528" y="4923342"/>
            <a:ext cx="4894944" cy="312187"/>
          </a:xfrm>
          <a:prstGeom prst="rect">
            <a:avLst/>
          </a:prstGeom>
          <a:noFill/>
          <a:ln>
            <a:solidFill>
              <a:srgbClr val="F869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800" dirty="0">
                <a:solidFill>
                  <a:schemeClr val="accent5"/>
                </a:solidFill>
              </a:rPr>
              <a:t>Не представлены необходимые приложения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6326995" y="1519350"/>
            <a:ext cx="4894944" cy="1394438"/>
          </a:xfrm>
          <a:prstGeom prst="rect">
            <a:avLst/>
          </a:prstGeom>
          <a:noFill/>
          <a:ln>
            <a:solidFill>
              <a:srgbClr val="F869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800" dirty="0">
                <a:solidFill>
                  <a:schemeClr val="accent5"/>
                </a:solidFill>
              </a:rPr>
              <a:t>Непредставление сведения о долях участия в коммерческих организациях в связи с ликвидацией / неосуществлением деятельности (либо отчуждение произошло, но в ФНС России информация не передана)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6326995" y="3692189"/>
            <a:ext cx="4894944" cy="1101608"/>
          </a:xfrm>
          <a:prstGeom prst="rect">
            <a:avLst/>
          </a:prstGeom>
          <a:noFill/>
          <a:ln>
            <a:solidFill>
              <a:srgbClr val="F869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800" dirty="0">
                <a:solidFill>
                  <a:schemeClr val="accent5"/>
                </a:solidFill>
              </a:rPr>
              <a:t>Не представлена информация о кредите, который является основанием для приобретения имущества (при одновременном его указании в разделе 2)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975008" y="3520322"/>
            <a:ext cx="4894944" cy="576000"/>
          </a:xfrm>
          <a:prstGeom prst="rect">
            <a:avLst/>
          </a:prstGeom>
          <a:noFill/>
          <a:ln>
            <a:solidFill>
              <a:srgbClr val="F869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800" dirty="0">
                <a:solidFill>
                  <a:schemeClr val="accent5"/>
                </a:solidFill>
              </a:rPr>
              <a:t>Не указываются счета, по которым срок действия карты истек (но счет не закрыт)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975008" y="4178892"/>
            <a:ext cx="4894944" cy="576000"/>
          </a:xfrm>
          <a:prstGeom prst="rect">
            <a:avLst/>
          </a:prstGeom>
          <a:noFill/>
          <a:ln>
            <a:solidFill>
              <a:srgbClr val="F869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800" dirty="0">
                <a:solidFill>
                  <a:schemeClr val="accent5"/>
                </a:solidFill>
              </a:rPr>
              <a:t>Неправильно </a:t>
            </a:r>
            <a:r>
              <a:rPr lang="ru-RU" sz="1800" dirty="0" smtClean="0">
                <a:solidFill>
                  <a:schemeClr val="accent5"/>
                </a:solidFill>
              </a:rPr>
              <a:t>указываются остатки </a:t>
            </a:r>
            <a:r>
              <a:rPr lang="ru-RU" sz="1800" dirty="0">
                <a:solidFill>
                  <a:schemeClr val="accent5"/>
                </a:solidFill>
              </a:rPr>
              <a:t>по </a:t>
            </a:r>
            <a:r>
              <a:rPr lang="ru-RU" sz="1800" dirty="0" smtClean="0">
                <a:solidFill>
                  <a:schemeClr val="accent5"/>
                </a:solidFill>
              </a:rPr>
              <a:t>счетам (особенно в части кредитов и овердрафтов)</a:t>
            </a:r>
            <a:endParaRPr lang="ru-RU" sz="1800" dirty="0">
              <a:solidFill>
                <a:schemeClr val="accent5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975009" y="1516156"/>
            <a:ext cx="4894943" cy="577630"/>
          </a:xfrm>
          <a:prstGeom prst="rect">
            <a:avLst/>
          </a:prstGeom>
          <a:noFill/>
          <a:ln>
            <a:solidFill>
              <a:srgbClr val="F869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800" dirty="0" err="1">
                <a:solidFill>
                  <a:schemeClr val="accent5"/>
                </a:solidFill>
              </a:rPr>
              <a:t>Неуказание</a:t>
            </a:r>
            <a:r>
              <a:rPr lang="ru-RU" sz="1800" dirty="0">
                <a:solidFill>
                  <a:schemeClr val="accent5"/>
                </a:solidFill>
              </a:rPr>
              <a:t> автомобиля, находящегося в угоне или снятого с регистрационного учета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975008" y="2839681"/>
            <a:ext cx="4894944" cy="576000"/>
          </a:xfrm>
          <a:prstGeom prst="rect">
            <a:avLst/>
          </a:prstGeom>
          <a:noFill/>
          <a:ln>
            <a:solidFill>
              <a:srgbClr val="F869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800" dirty="0" err="1">
                <a:solidFill>
                  <a:schemeClr val="accent5"/>
                </a:solidFill>
              </a:rPr>
              <a:t>Неуказание</a:t>
            </a:r>
            <a:r>
              <a:rPr lang="ru-RU" sz="1800" dirty="0">
                <a:solidFill>
                  <a:schemeClr val="accent5"/>
                </a:solidFill>
              </a:rPr>
              <a:t> объектов недвижимости, переданных в пользование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975009" y="2159040"/>
            <a:ext cx="4894944" cy="576000"/>
          </a:xfrm>
          <a:prstGeom prst="rect">
            <a:avLst/>
          </a:prstGeom>
          <a:noFill/>
          <a:ln>
            <a:solidFill>
              <a:srgbClr val="F869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800" dirty="0">
                <a:solidFill>
                  <a:schemeClr val="accent5"/>
                </a:solidFill>
              </a:rPr>
              <a:t>Не указывается имущество, переданное в доверительное управление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975007" y="5326170"/>
            <a:ext cx="10246931" cy="13944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 lang="ru-RU" sz="1400" b="1" dirty="0">
                <a:solidFill>
                  <a:schemeClr val="accent5"/>
                </a:solidFill>
              </a:rPr>
              <a:t>См., например, </a:t>
            </a:r>
          </a:p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 lang="ru-RU" sz="1400" b="1" dirty="0">
                <a:solidFill>
                  <a:schemeClr val="accent5"/>
                </a:solidFill>
              </a:rPr>
              <a:t>- Примеры наиболее характерных недостатков, допускаемых государственными служащими при заполнении справок о доходах, расходах, об имуществе и обязательствах имущественного характера, подготовленные Управлением Президента Российской Федерации по вопросам противодействия коррупции;</a:t>
            </a:r>
          </a:p>
          <a:p>
            <a:pPr>
              <a:defRPr>
                <a:latin typeface="Arial"/>
                <a:ea typeface="Arial"/>
                <a:cs typeface="Arial"/>
                <a:sym typeface="Arial"/>
              </a:defRPr>
            </a:pPr>
            <a:r>
              <a:rPr lang="ru-RU" sz="1400" b="1" dirty="0">
                <a:solidFill>
                  <a:schemeClr val="accent5"/>
                </a:solidFill>
              </a:rPr>
              <a:t>- Обзор типичных ошибок, допускаемых при заполнении справок о доходах, расходах, об имуществе и обязательствах имущественного характера, подготовленный Минфином России</a:t>
            </a:r>
            <a:endParaRPr lang="ru-RU" sz="1400" dirty="0">
              <a:solidFill>
                <a:schemeClr val="accent5"/>
              </a:solidFill>
            </a:endParaRPr>
          </a:p>
        </p:txBody>
      </p:sp>
      <p:sp>
        <p:nvSpPr>
          <p:cNvPr id="22" name="Прямоугольник 21">
            <a:extLst>
              <a:ext uri="{FF2B5EF4-FFF2-40B4-BE49-F238E27FC236}">
                <a16:creationId xmlns="" xmlns:a16="http://schemas.microsoft.com/office/drawing/2014/main" id="{78372675-5AD7-4675-8651-A12974D9B3D8}"/>
              </a:ext>
            </a:extLst>
          </p:cNvPr>
          <p:cNvSpPr/>
          <p:nvPr/>
        </p:nvSpPr>
        <p:spPr>
          <a:xfrm>
            <a:off x="6322048" y="3019629"/>
            <a:ext cx="4894944" cy="577422"/>
          </a:xfrm>
          <a:prstGeom prst="rect">
            <a:avLst/>
          </a:prstGeom>
          <a:noFill/>
          <a:ln>
            <a:solidFill>
              <a:srgbClr val="F869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800" dirty="0">
                <a:solidFill>
                  <a:schemeClr val="accent5"/>
                </a:solidFill>
              </a:rPr>
              <a:t>Не указываются счета, открытые к социальным картам учащихся</a:t>
            </a:r>
          </a:p>
        </p:txBody>
      </p:sp>
    </p:spTree>
    <p:extLst>
      <p:ext uri="{BB962C8B-B14F-4D97-AF65-F5344CB8AC3E}">
        <p14:creationId xmlns:p14="http://schemas.microsoft.com/office/powerpoint/2010/main" val="3256225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5"/>
          <p:cNvGrpSpPr/>
          <p:nvPr/>
        </p:nvGrpSpPr>
        <p:grpSpPr>
          <a:xfrm>
            <a:off x="0" y="0"/>
            <a:ext cx="12192000" cy="671879"/>
            <a:chOff x="0" y="0"/>
            <a:chExt cx="12192000" cy="671879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1022677" y="0"/>
            <a:ext cx="762924" cy="3429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38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4" y="0"/>
            <a:ext cx="572213" cy="691978"/>
          </a:xfrm>
        </p:spPr>
      </p:pic>
      <p:sp>
        <p:nvSpPr>
          <p:cNvPr id="22" name="Прямоугольник 21">
            <a:extLst>
              <a:ext uri="{FF2B5EF4-FFF2-40B4-BE49-F238E27FC236}">
                <a16:creationId xmlns="" xmlns:a16="http://schemas.microsoft.com/office/drawing/2014/main" id="{9B22FB9D-5F64-4035-81E0-37E2AA2CEB23}"/>
              </a:ext>
            </a:extLst>
          </p:cNvPr>
          <p:cNvSpPr/>
          <p:nvPr/>
        </p:nvSpPr>
        <p:spPr>
          <a:xfrm>
            <a:off x="371929" y="6236835"/>
            <a:ext cx="11448141" cy="453600"/>
          </a:xfrm>
          <a:prstGeom prst="rect">
            <a:avLst/>
          </a:prstGeom>
          <a:noFill/>
          <a:ln>
            <a:solidFill>
              <a:srgbClr val="F869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800" dirty="0">
                <a:solidFill>
                  <a:schemeClr val="accent5"/>
                </a:solidFill>
              </a:rPr>
              <a:t>В рамках декларационной кампании федеральные государственные служащие уведомления не подают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="" xmlns:a16="http://schemas.microsoft.com/office/drawing/2014/main" id="{2DBBFF6E-FFA2-45EC-84CD-9B5BE6E9565D}"/>
              </a:ext>
            </a:extLst>
          </p:cNvPr>
          <p:cNvSpPr txBox="1"/>
          <p:nvPr/>
        </p:nvSpPr>
        <p:spPr>
          <a:xfrm>
            <a:off x="543641" y="791422"/>
            <a:ext cx="11088915" cy="461649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Указ Президента Российской Федерации от 10 декабря 2020 г. № 778</a:t>
            </a:r>
          </a:p>
        </p:txBody>
      </p:sp>
      <p:sp>
        <p:nvSpPr>
          <p:cNvPr id="32" name="Прямоугольник 31">
            <a:extLst>
              <a:ext uri="{FF2B5EF4-FFF2-40B4-BE49-F238E27FC236}">
                <a16:creationId xmlns="" xmlns:a16="http://schemas.microsoft.com/office/drawing/2014/main" id="{DEF0DF8A-BDB4-438A-861F-716730737D2A}"/>
              </a:ext>
            </a:extLst>
          </p:cNvPr>
          <p:cNvSpPr/>
          <p:nvPr/>
        </p:nvSpPr>
        <p:spPr>
          <a:xfrm>
            <a:off x="371929" y="1660148"/>
            <a:ext cx="11448141" cy="780378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Уведомление подается </a:t>
            </a:r>
            <a:r>
              <a:rPr lang="ru-RU" u="sng" dirty="0">
                <a:solidFill>
                  <a:schemeClr val="accent1">
                    <a:lumMod val="75000"/>
                  </a:schemeClr>
                </a:solidFill>
              </a:rPr>
              <a:t>при наличии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 в отношении каждого члена семьи отдельно </a:t>
            </a:r>
            <a:br>
              <a:rPr lang="ru-RU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(при отсутствии не подается, журналы и расписки об отсутствии не предусмотрены)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33" name="Прямоугольник 32">
            <a:extLst>
              <a:ext uri="{FF2B5EF4-FFF2-40B4-BE49-F238E27FC236}">
                <a16:creationId xmlns="" xmlns:a16="http://schemas.microsoft.com/office/drawing/2014/main" id="{3F4BAD4B-0502-4A33-A20A-52FC36FA5B27}"/>
              </a:ext>
            </a:extLst>
          </p:cNvPr>
          <p:cNvSpPr/>
          <p:nvPr/>
        </p:nvSpPr>
        <p:spPr>
          <a:xfrm>
            <a:off x="1320758" y="2669400"/>
            <a:ext cx="10499312" cy="360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лицами, поступающими на федеральную государственную службу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34" name="Стрелка вправо 77">
            <a:extLst>
              <a:ext uri="{FF2B5EF4-FFF2-40B4-BE49-F238E27FC236}">
                <a16:creationId xmlns="" xmlns:a16="http://schemas.microsoft.com/office/drawing/2014/main" id="{62C35F15-61DE-4BD7-9E9D-7BFA2937D4B5}"/>
              </a:ext>
            </a:extLst>
          </p:cNvPr>
          <p:cNvSpPr/>
          <p:nvPr/>
        </p:nvSpPr>
        <p:spPr>
          <a:xfrm>
            <a:off x="579869" y="2723648"/>
            <a:ext cx="438150" cy="286921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>
            <a:extLst>
              <a:ext uri="{FF2B5EF4-FFF2-40B4-BE49-F238E27FC236}">
                <a16:creationId xmlns="" xmlns:a16="http://schemas.microsoft.com/office/drawing/2014/main" id="{D615347C-86D2-4743-A1B8-19DACFEE91F6}"/>
              </a:ext>
            </a:extLst>
          </p:cNvPr>
          <p:cNvSpPr/>
          <p:nvPr/>
        </p:nvSpPr>
        <p:spPr>
          <a:xfrm>
            <a:off x="1320758" y="3148175"/>
            <a:ext cx="10499312" cy="360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лицами, которые переходят с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недекларируемой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 должности на декларируемую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36" name="Стрелка вправо 77">
            <a:extLst>
              <a:ext uri="{FF2B5EF4-FFF2-40B4-BE49-F238E27FC236}">
                <a16:creationId xmlns="" xmlns:a16="http://schemas.microsoft.com/office/drawing/2014/main" id="{EA72743B-7464-4F1D-B196-5992C6861C5F}"/>
              </a:ext>
            </a:extLst>
          </p:cNvPr>
          <p:cNvSpPr/>
          <p:nvPr/>
        </p:nvSpPr>
        <p:spPr>
          <a:xfrm>
            <a:off x="579869" y="3184714"/>
            <a:ext cx="438150" cy="286921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>
            <a:extLst>
              <a:ext uri="{FF2B5EF4-FFF2-40B4-BE49-F238E27FC236}">
                <a16:creationId xmlns="" xmlns:a16="http://schemas.microsoft.com/office/drawing/2014/main" id="{E7693524-54BF-4135-894C-463893BD59CA}"/>
              </a:ext>
            </a:extLst>
          </p:cNvPr>
          <p:cNvSpPr/>
          <p:nvPr/>
        </p:nvSpPr>
        <p:spPr>
          <a:xfrm>
            <a:off x="1320758" y="3634245"/>
            <a:ext cx="10499312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лицами, претендующими на замещение государственной должности Российской Федерации, если не установлено иное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38" name="Стрелка вправо 77">
            <a:extLst>
              <a:ext uri="{FF2B5EF4-FFF2-40B4-BE49-F238E27FC236}">
                <a16:creationId xmlns="" xmlns:a16="http://schemas.microsoft.com/office/drawing/2014/main" id="{D0DA9716-87C8-4AC5-982C-5EE8BB84465D}"/>
              </a:ext>
            </a:extLst>
          </p:cNvPr>
          <p:cNvSpPr/>
          <p:nvPr/>
        </p:nvSpPr>
        <p:spPr>
          <a:xfrm>
            <a:off x="579869" y="3778784"/>
            <a:ext cx="438150" cy="286921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>
            <a:extLst>
              <a:ext uri="{FF2B5EF4-FFF2-40B4-BE49-F238E27FC236}">
                <a16:creationId xmlns="" xmlns:a16="http://schemas.microsoft.com/office/drawing/2014/main" id="{412F0DDA-9547-4FC6-8664-F8F7BEF3695D}"/>
              </a:ext>
            </a:extLst>
          </p:cNvPr>
          <p:cNvSpPr/>
          <p:nvPr/>
        </p:nvSpPr>
        <p:spPr>
          <a:xfrm>
            <a:off x="1320758" y="4291004"/>
            <a:ext cx="10499312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иными лицами в соответствии нормативными правовыми актами Российской Федерации, изданными в соответствии с пунктом 5 Указа Президента Российской Федерации № 778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40" name="Стрелка вправо 77">
            <a:extLst>
              <a:ext uri="{FF2B5EF4-FFF2-40B4-BE49-F238E27FC236}">
                <a16:creationId xmlns="" xmlns:a16="http://schemas.microsoft.com/office/drawing/2014/main" id="{143F176D-A938-494A-9CE5-E0592E5912A0}"/>
              </a:ext>
            </a:extLst>
          </p:cNvPr>
          <p:cNvSpPr/>
          <p:nvPr/>
        </p:nvSpPr>
        <p:spPr>
          <a:xfrm>
            <a:off x="579869" y="4401594"/>
            <a:ext cx="438150" cy="286921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>
            <a:extLst>
              <a:ext uri="{FF2B5EF4-FFF2-40B4-BE49-F238E27FC236}">
                <a16:creationId xmlns="" xmlns:a16="http://schemas.microsoft.com/office/drawing/2014/main" id="{157B3FA2-8C1F-4E73-BD89-1DE06B0782CB}"/>
              </a:ext>
            </a:extLst>
          </p:cNvPr>
          <p:cNvSpPr/>
          <p:nvPr/>
        </p:nvSpPr>
        <p:spPr>
          <a:xfrm>
            <a:off x="2098742" y="4979753"/>
            <a:ext cx="4775242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80000"/>
              </a:lnSpc>
            </a:pPr>
            <a:r>
              <a:rPr lang="ru-RU" sz="1800" dirty="0">
                <a:solidFill>
                  <a:schemeClr val="accent1">
                    <a:lumMod val="75000"/>
                  </a:schemeClr>
                </a:solidFill>
                <a:effectLst/>
                <a:ea typeface="Calibri" panose="020F0502020204030204" pitchFamily="34" charset="0"/>
              </a:rPr>
              <a:t>гражданские служащие субъектов </a:t>
            </a:r>
          </a:p>
          <a:p>
            <a:pPr lvl="0">
              <a:lnSpc>
                <a:spcPct val="80000"/>
              </a:lnSpc>
            </a:pPr>
            <a:r>
              <a:rPr lang="ru-RU" sz="1800" dirty="0">
                <a:solidFill>
                  <a:schemeClr val="accent1">
                    <a:lumMod val="75000"/>
                  </a:schemeClr>
                </a:solidFill>
                <a:effectLst/>
                <a:ea typeface="Calibri" panose="020F0502020204030204" pitchFamily="34" charset="0"/>
              </a:rPr>
              <a:t>Российской Федерации</a:t>
            </a: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3" name="Прямоугольник 42">
            <a:extLst>
              <a:ext uri="{FF2B5EF4-FFF2-40B4-BE49-F238E27FC236}">
                <a16:creationId xmlns="" xmlns:a16="http://schemas.microsoft.com/office/drawing/2014/main" id="{73C50FA4-1A5E-438B-9C5F-0CB07F59BFF3}"/>
              </a:ext>
            </a:extLst>
          </p:cNvPr>
          <p:cNvSpPr/>
          <p:nvPr/>
        </p:nvSpPr>
        <p:spPr>
          <a:xfrm>
            <a:off x="7044828" y="4979753"/>
            <a:ext cx="4775242" cy="576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80000"/>
              </a:lnSpc>
            </a:pPr>
            <a:r>
              <a:rPr lang="ru-RU" sz="1800" dirty="0">
                <a:solidFill>
                  <a:schemeClr val="accent1">
                    <a:lumMod val="75000"/>
                  </a:schemeClr>
                </a:solidFill>
                <a:effectLst/>
                <a:ea typeface="Calibri" panose="020F0502020204030204" pitchFamily="34" charset="0"/>
              </a:rPr>
              <a:t>работники отдельных категорий организаций и т.д.</a:t>
            </a:r>
            <a:endParaRPr lang="ru-RU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4" name="Прямоугольник 43">
            <a:extLst>
              <a:ext uri="{FF2B5EF4-FFF2-40B4-BE49-F238E27FC236}">
                <a16:creationId xmlns="" xmlns:a16="http://schemas.microsoft.com/office/drawing/2014/main" id="{D42B305E-256E-412D-AF05-8057C952AAC0}"/>
              </a:ext>
            </a:extLst>
          </p:cNvPr>
          <p:cNvSpPr/>
          <p:nvPr/>
        </p:nvSpPr>
        <p:spPr>
          <a:xfrm>
            <a:off x="371929" y="5684264"/>
            <a:ext cx="11448141" cy="4519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Уведомление подается по состоянию на первое число месяца, предшествующего месяцу подачи документов</a:t>
            </a:r>
            <a:endParaRPr lang="ru-RU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42449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5"/>
          <p:cNvGrpSpPr/>
          <p:nvPr/>
        </p:nvGrpSpPr>
        <p:grpSpPr>
          <a:xfrm>
            <a:off x="0" y="0"/>
            <a:ext cx="12192000" cy="671879"/>
            <a:chOff x="0" y="0"/>
            <a:chExt cx="12192000" cy="671879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1022677" y="0"/>
            <a:ext cx="762924" cy="3429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39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4" y="0"/>
            <a:ext cx="572213" cy="691978"/>
          </a:xfrm>
        </p:spPr>
      </p:pic>
      <p:sp>
        <p:nvSpPr>
          <p:cNvPr id="22" name="Прямоугольник 21">
            <a:extLst>
              <a:ext uri="{FF2B5EF4-FFF2-40B4-BE49-F238E27FC236}">
                <a16:creationId xmlns="" xmlns:a16="http://schemas.microsoft.com/office/drawing/2014/main" id="{9B22FB9D-5F64-4035-81E0-37E2AA2CEB23}"/>
              </a:ext>
            </a:extLst>
          </p:cNvPr>
          <p:cNvSpPr/>
          <p:nvPr/>
        </p:nvSpPr>
        <p:spPr>
          <a:xfrm>
            <a:off x="371929" y="3797846"/>
            <a:ext cx="11448141" cy="877701"/>
          </a:xfrm>
          <a:prstGeom prst="rect">
            <a:avLst/>
          </a:prstGeom>
          <a:noFill/>
          <a:ln>
            <a:solidFill>
              <a:srgbClr val="F869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/>
                </a:solidFill>
              </a:rPr>
              <a:t>Цифровые финансовые активы, утилитарные цифровые права и цифровая валюта с неоднородными признаками отражаются отдельными позициями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="" xmlns:a16="http://schemas.microsoft.com/office/drawing/2014/main" id="{2DBBFF6E-FFA2-45EC-84CD-9B5BE6E9565D}"/>
              </a:ext>
            </a:extLst>
          </p:cNvPr>
          <p:cNvSpPr txBox="1"/>
          <p:nvPr/>
        </p:nvSpPr>
        <p:spPr>
          <a:xfrm>
            <a:off x="543641" y="791422"/>
            <a:ext cx="11088915" cy="461649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Указ Президента Российской Федерации от 10 декабря 2020 г. № 778</a:t>
            </a:r>
          </a:p>
        </p:txBody>
      </p:sp>
      <p:sp>
        <p:nvSpPr>
          <p:cNvPr id="32" name="Прямоугольник 31">
            <a:extLst>
              <a:ext uri="{FF2B5EF4-FFF2-40B4-BE49-F238E27FC236}">
                <a16:creationId xmlns="" xmlns:a16="http://schemas.microsoft.com/office/drawing/2014/main" id="{DEF0DF8A-BDB4-438A-861F-716730737D2A}"/>
              </a:ext>
            </a:extLst>
          </p:cNvPr>
          <p:cNvSpPr/>
          <p:nvPr/>
        </p:nvSpPr>
        <p:spPr>
          <a:xfrm>
            <a:off x="371929" y="2612443"/>
            <a:ext cx="11448141" cy="1072922"/>
          </a:xfrm>
          <a:prstGeom prst="rect">
            <a:avLst/>
          </a:prstGeom>
          <a:noFill/>
          <a:ln w="19050">
            <a:solidFill>
              <a:srgbClr val="F869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К цифровой валюте не относятся бонусные баллы, бонусы на накопительных дисконтных картах, начисленные банками и иными организациями за пользование их услугами, в том числе в виде денежных средств («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</a:rPr>
              <a:t>кешбэк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 сервис»)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42" name="Прямоугольник 41">
            <a:extLst>
              <a:ext uri="{FF2B5EF4-FFF2-40B4-BE49-F238E27FC236}">
                <a16:creationId xmlns="" xmlns:a16="http://schemas.microsoft.com/office/drawing/2014/main" id="{854BBF10-56F9-4182-8AD3-B983CF9B813A}"/>
              </a:ext>
            </a:extLst>
          </p:cNvPr>
          <p:cNvSpPr/>
          <p:nvPr/>
        </p:nvSpPr>
        <p:spPr>
          <a:xfrm>
            <a:off x="371929" y="1427040"/>
            <a:ext cx="11448141" cy="1072922"/>
          </a:xfrm>
          <a:prstGeom prst="rect">
            <a:avLst/>
          </a:prstGeom>
          <a:noFill/>
          <a:ln w="28575">
            <a:solidFill>
              <a:srgbClr val="F869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Необходимо самостоятельно ознакомиться с Федеральным законом от 2 августа 2019 г. № 259-ФЗ и Федеральным законом от 31 июля 2020 г. № 259-ФЗ</a:t>
            </a:r>
            <a:endParaRPr lang="ru-RU" b="1" dirty="0">
              <a:cs typeface="Times New Roman" pitchFamily="18" charset="0"/>
            </a:endParaRPr>
          </a:p>
        </p:txBody>
      </p:sp>
      <p:sp>
        <p:nvSpPr>
          <p:cNvPr id="45" name="Прямоугольник 44">
            <a:extLst>
              <a:ext uri="{FF2B5EF4-FFF2-40B4-BE49-F238E27FC236}">
                <a16:creationId xmlns="" xmlns:a16="http://schemas.microsoft.com/office/drawing/2014/main" id="{B81E59FD-58BA-4C6F-ADDC-9E61D8E6BE9E}"/>
              </a:ext>
            </a:extLst>
          </p:cNvPr>
          <p:cNvSpPr/>
          <p:nvPr/>
        </p:nvSpPr>
        <p:spPr>
          <a:xfrm>
            <a:off x="371929" y="4788587"/>
            <a:ext cx="11448141" cy="877701"/>
          </a:xfrm>
          <a:prstGeom prst="rect">
            <a:avLst/>
          </a:prstGeom>
          <a:noFill/>
          <a:ln>
            <a:solidFill>
              <a:srgbClr val="F869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/>
                </a:solidFill>
              </a:rPr>
              <a:t>Уведомления подаются в применимых ситуациях до 30 июня 2021 года включительно; </a:t>
            </a:r>
          </a:p>
          <a:p>
            <a:r>
              <a:rPr lang="ru-RU" dirty="0">
                <a:solidFill>
                  <a:schemeClr val="accent5"/>
                </a:solidFill>
              </a:rPr>
              <a:t>после вступят в силу изменения в форму справки и будет подготовлена обновленная версия </a:t>
            </a:r>
          </a:p>
          <a:p>
            <a:r>
              <a:rPr lang="ru-RU" dirty="0">
                <a:solidFill>
                  <a:schemeClr val="accent5"/>
                </a:solidFill>
              </a:rPr>
              <a:t>СПО «Справки БК»</a:t>
            </a:r>
          </a:p>
        </p:txBody>
      </p:sp>
      <p:sp>
        <p:nvSpPr>
          <p:cNvPr id="46" name="Прямоугольник 45">
            <a:extLst>
              <a:ext uri="{FF2B5EF4-FFF2-40B4-BE49-F238E27FC236}">
                <a16:creationId xmlns="" xmlns:a16="http://schemas.microsoft.com/office/drawing/2014/main" id="{3EB24C0F-B028-4A3B-9923-229C6737AD33}"/>
              </a:ext>
            </a:extLst>
          </p:cNvPr>
          <p:cNvSpPr/>
          <p:nvPr/>
        </p:nvSpPr>
        <p:spPr>
          <a:xfrm>
            <a:off x="371929" y="5779328"/>
            <a:ext cx="11448141" cy="877701"/>
          </a:xfrm>
          <a:prstGeom prst="rect">
            <a:avLst/>
          </a:prstGeom>
          <a:noFill/>
          <a:ln>
            <a:solidFill>
              <a:srgbClr val="F869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5"/>
                </a:solidFill>
              </a:rPr>
              <a:t>Вопросы заполнения раздела 2 справки будут отражены в Методических рекомендациях на 2022 год, </a:t>
            </a:r>
            <a:br>
              <a:rPr lang="ru-RU" dirty="0">
                <a:solidFill>
                  <a:schemeClr val="accent5"/>
                </a:solidFill>
              </a:rPr>
            </a:br>
            <a:r>
              <a:rPr lang="ru-RU" dirty="0">
                <a:solidFill>
                  <a:schemeClr val="accent5"/>
                </a:solidFill>
              </a:rPr>
              <a:t>в настоящее время сведения о расходах на приобретение рассматриваемых активов не представляются</a:t>
            </a:r>
          </a:p>
        </p:txBody>
      </p:sp>
    </p:spTree>
    <p:extLst>
      <p:ext uri="{BB962C8B-B14F-4D97-AF65-F5344CB8AC3E}">
        <p14:creationId xmlns:p14="http://schemas.microsoft.com/office/powerpoint/2010/main" val="2614508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Группа 74"/>
          <p:cNvGrpSpPr/>
          <p:nvPr/>
        </p:nvGrpSpPr>
        <p:grpSpPr>
          <a:xfrm>
            <a:off x="8978900" y="3732133"/>
            <a:ext cx="3311339" cy="2959369"/>
            <a:chOff x="14076775" y="-317769"/>
            <a:chExt cx="3311339" cy="2959369"/>
          </a:xfrm>
        </p:grpSpPr>
        <p:pic>
          <p:nvPicPr>
            <p:cNvPr id="32" name="Picture 2" descr="C:\Users\TuguchevNM\Downloads\noun_741293_cc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rcRect b="13651"/>
            <a:stretch>
              <a:fillRect/>
            </a:stretch>
          </p:blipFill>
          <p:spPr bwMode="auto">
            <a:xfrm>
              <a:off x="14076775" y="-217715"/>
              <a:ext cx="3311339" cy="2859315"/>
            </a:xfrm>
            <a:prstGeom prst="rect">
              <a:avLst/>
            </a:prstGeom>
            <a:noFill/>
          </p:spPr>
        </p:pic>
        <p:sp>
          <p:nvSpPr>
            <p:cNvPr id="33" name="Прямоугольник 32"/>
            <p:cNvSpPr/>
            <p:nvPr/>
          </p:nvSpPr>
          <p:spPr>
            <a:xfrm>
              <a:off x="14615886" y="-317769"/>
              <a:ext cx="2322286" cy="293034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" name="Группа 15"/>
          <p:cNvGrpSpPr/>
          <p:nvPr/>
        </p:nvGrpSpPr>
        <p:grpSpPr>
          <a:xfrm>
            <a:off x="0" y="0"/>
            <a:ext cx="12192000" cy="671879"/>
            <a:chOff x="0" y="0"/>
            <a:chExt cx="12192000" cy="671879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1022677" y="0"/>
            <a:ext cx="762924" cy="3429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4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4" y="0"/>
            <a:ext cx="572213" cy="691978"/>
          </a:xfrm>
        </p:spPr>
      </p:pic>
      <p:sp>
        <p:nvSpPr>
          <p:cNvPr id="31" name="TextBox 30"/>
          <p:cNvSpPr txBox="1"/>
          <p:nvPr/>
        </p:nvSpPr>
        <p:spPr>
          <a:xfrm>
            <a:off x="551543" y="849603"/>
            <a:ext cx="110889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Методическое обеспечение представления сведений</a:t>
            </a:r>
          </a:p>
        </p:txBody>
      </p:sp>
      <p:sp>
        <p:nvSpPr>
          <p:cNvPr id="21" name="Шестиугольник 20"/>
          <p:cNvSpPr/>
          <p:nvPr/>
        </p:nvSpPr>
        <p:spPr>
          <a:xfrm>
            <a:off x="1476191" y="1595671"/>
            <a:ext cx="4812631" cy="1770038"/>
          </a:xfrm>
          <a:prstGeom prst="hexagon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Методические рекомендации</a:t>
            </a:r>
          </a:p>
          <a:p>
            <a:pPr algn="ctr"/>
            <a:r>
              <a:rPr lang="ru-RU" sz="1200" b="1" dirty="0"/>
              <a:t>по вопросам представления сведений о доходах, расходах, об имуществе и обязательствах имущественного характера и заполнения соответствующей формы справки в 2021 году </a:t>
            </a: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 smtClean="0"/>
              <a:t>(</a:t>
            </a:r>
            <a:r>
              <a:rPr lang="ru-RU" sz="1200" b="1" dirty="0"/>
              <a:t>за отчетный 2020 год)</a:t>
            </a:r>
            <a:endParaRPr lang="ru-RU" sz="1200" dirty="0"/>
          </a:p>
        </p:txBody>
      </p:sp>
      <p:sp>
        <p:nvSpPr>
          <p:cNvPr id="25" name="Шестиугольник 24"/>
          <p:cNvSpPr/>
          <p:nvPr/>
        </p:nvSpPr>
        <p:spPr>
          <a:xfrm>
            <a:off x="5933654" y="3083216"/>
            <a:ext cx="4813200" cy="1771200"/>
          </a:xfrm>
          <a:prstGeom prst="hexagon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Методические рекомендации</a:t>
            </a:r>
          </a:p>
          <a:p>
            <a:pPr algn="ctr"/>
            <a:r>
              <a:rPr lang="ru-RU" sz="1200" b="1" dirty="0"/>
              <a:t>по проведению анализа сведений о доходах, расходах, об имуществе и обязательствах имущественного характера</a:t>
            </a:r>
            <a:endParaRPr lang="ru-RU" sz="1200" dirty="0"/>
          </a:p>
        </p:txBody>
      </p:sp>
      <p:sp>
        <p:nvSpPr>
          <p:cNvPr id="22" name="Шестиугольник 21"/>
          <p:cNvSpPr/>
          <p:nvPr/>
        </p:nvSpPr>
        <p:spPr>
          <a:xfrm>
            <a:off x="1475622" y="4570801"/>
            <a:ext cx="4813200" cy="1771200"/>
          </a:xfrm>
          <a:prstGeom prst="hexagon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b="1" dirty="0"/>
              <a:t>Обзор практики привлечения 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к </a:t>
            </a:r>
            <a:r>
              <a:rPr lang="ru-RU" sz="1800" b="1" dirty="0"/>
              <a:t>ответственности</a:t>
            </a:r>
            <a:r>
              <a:rPr lang="ru-RU" sz="1400" b="1" dirty="0"/>
              <a:t> </a:t>
            </a:r>
          </a:p>
          <a:p>
            <a:pPr algn="ctr"/>
            <a:r>
              <a:rPr lang="ru-RU" sz="1200" b="1" dirty="0"/>
              <a:t>государственных (муниципальных) служащих за несоблюдение ограничений и запретов, требований о предотвращении или об урегулировании конфликта интересов и неисполнение обязанностей, установленных в целях противодействия коррупции</a:t>
            </a:r>
            <a:endParaRPr lang="ru-RU" sz="1000" dirty="0"/>
          </a:p>
        </p:txBody>
      </p:sp>
      <p:pic>
        <p:nvPicPr>
          <p:cNvPr id="1026" name="Picture 2" descr="http://qrcoder.ru/code/?https%3A%2F%2Fmintrud.gov.ru%2Fministry%2Fprogramms%2Fanticorruption%2F9%2F5&amp;4&amp;0"/>
          <p:cNvPicPr>
            <a:picLocks noChangeAspect="1" noChangeArrowheads="1"/>
          </p:cNvPicPr>
          <p:nvPr/>
        </p:nvPicPr>
        <p:blipFill>
          <a:blip r:embed="rId5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8621" y="1940690"/>
            <a:ext cx="1080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qrcoder.ru/code/?https%3A%2F%2Fmintrud.gov.ru%2Fministry%2Fprogramms%2Fanticorruption%2F9%2F12&amp;4&amp;0"/>
          <p:cNvPicPr>
            <a:picLocks noChangeAspect="1" noChangeArrowheads="1"/>
          </p:cNvPicPr>
          <p:nvPr/>
        </p:nvPicPr>
        <p:blipFill>
          <a:blip r:embed="rId6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3203" y="3428463"/>
            <a:ext cx="1080706" cy="1080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qrcoder.ru/code/?https%3A%2F%2Fmintrud.gov.ru%2Fministry%2Fprogramms%2Fanticorruption%2F9%2F7&amp;4&amp;0"/>
          <p:cNvPicPr>
            <a:picLocks noChangeAspect="1" noChangeArrowheads="1"/>
          </p:cNvPicPr>
          <p:nvPr/>
        </p:nvPicPr>
        <p:blipFill>
          <a:blip r:embed="rId7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8621" y="4981260"/>
            <a:ext cx="1080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726142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5"/>
          <p:cNvGrpSpPr/>
          <p:nvPr/>
        </p:nvGrpSpPr>
        <p:grpSpPr>
          <a:xfrm>
            <a:off x="0" y="0"/>
            <a:ext cx="12192000" cy="671879"/>
            <a:chOff x="0" y="0"/>
            <a:chExt cx="12192000" cy="671879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1022677" y="0"/>
            <a:ext cx="762924" cy="3429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40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4" y="0"/>
            <a:ext cx="572213" cy="691978"/>
          </a:xfrm>
        </p:spPr>
      </p:pic>
      <p:sp>
        <p:nvSpPr>
          <p:cNvPr id="30" name="TextBox 29">
            <a:extLst>
              <a:ext uri="{FF2B5EF4-FFF2-40B4-BE49-F238E27FC236}">
                <a16:creationId xmlns="" xmlns:a16="http://schemas.microsoft.com/office/drawing/2014/main" id="{2DBBFF6E-FFA2-45EC-84CD-9B5BE6E9565D}"/>
              </a:ext>
            </a:extLst>
          </p:cNvPr>
          <p:cNvSpPr txBox="1"/>
          <p:nvPr/>
        </p:nvSpPr>
        <p:spPr>
          <a:xfrm>
            <a:off x="543641" y="791422"/>
            <a:ext cx="11088915" cy="461649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Указ Президента Российской Федерации от 10 декабря 2020 г. № 778</a:t>
            </a:r>
          </a:p>
        </p:txBody>
      </p:sp>
      <p:sp>
        <p:nvSpPr>
          <p:cNvPr id="42" name="Прямоугольник 41">
            <a:extLst>
              <a:ext uri="{FF2B5EF4-FFF2-40B4-BE49-F238E27FC236}">
                <a16:creationId xmlns="" xmlns:a16="http://schemas.microsoft.com/office/drawing/2014/main" id="{854BBF10-56F9-4182-8AD3-B983CF9B813A}"/>
              </a:ext>
            </a:extLst>
          </p:cNvPr>
          <p:cNvSpPr/>
          <p:nvPr/>
        </p:nvSpPr>
        <p:spPr>
          <a:xfrm>
            <a:off x="371929" y="1701360"/>
            <a:ext cx="11448141" cy="1072922"/>
          </a:xfrm>
          <a:prstGeom prst="rect">
            <a:avLst/>
          </a:prstGeom>
          <a:noFill/>
          <a:ln w="28575">
            <a:solidFill>
              <a:srgbClr val="F869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Цифровые финансовые активы, выпущенные в информационных системах, организованных в соответствии с иностранным правом, и цифровая валюта (</a:t>
            </a:r>
            <a:r>
              <a:rPr lang="ru-RU" u="sng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любая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) запрещены для лиц, указанных в Федеральном законе от 7 мая 2013 г. № 79-ФЗ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21" name="Прямоугольник 20">
            <a:extLst>
              <a:ext uri="{FF2B5EF4-FFF2-40B4-BE49-F238E27FC236}">
                <a16:creationId xmlns="" xmlns:a16="http://schemas.microsoft.com/office/drawing/2014/main" id="{EEE71088-4231-45E3-B2FC-A80565C00991}"/>
              </a:ext>
            </a:extLst>
          </p:cNvPr>
          <p:cNvSpPr/>
          <p:nvPr/>
        </p:nvSpPr>
        <p:spPr>
          <a:xfrm>
            <a:off x="1097280" y="3003286"/>
            <a:ext cx="10688321" cy="1903994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По общему правилу, для гражданских служащих запрет предусмотрен, если замещаемые ими должности предусмотрены соответствующим перечнем (не путать с перечнем должностей для целей декларирования)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и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  замещаемые должности предусматривают участие в подготовке решений, затрагивающих вопросы суверенитета и национальной безопасности Российской Федерации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(для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супруг (супругов) и несовершеннолетних детей запрет не предусмотрен в таком случае)</a:t>
            </a:r>
          </a:p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Есть исключения, см. Федеральный закон от 7 мая 2013 г. № 79-ФЗ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05649F24-A6A3-45DE-BEF2-3FB4D1446C9E}"/>
              </a:ext>
            </a:extLst>
          </p:cNvPr>
          <p:cNvSpPr txBox="1"/>
          <p:nvPr/>
        </p:nvSpPr>
        <p:spPr>
          <a:xfrm>
            <a:off x="371929" y="5105531"/>
            <a:ext cx="11448140" cy="969496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chemeClr val="accent5"/>
                </a:solidFill>
                <a:effectLst/>
              </a:rPr>
              <a:t>В течение трех месяцев </a:t>
            </a:r>
            <a:r>
              <a:rPr lang="ru-RU" b="0" i="0" dirty="0" smtClean="0">
                <a:solidFill>
                  <a:schemeClr val="accent5"/>
                </a:solidFill>
                <a:effectLst/>
              </a:rPr>
              <a:t>(с </a:t>
            </a:r>
            <a:r>
              <a:rPr lang="ru-RU" b="0" i="0" dirty="0">
                <a:solidFill>
                  <a:schemeClr val="accent5"/>
                </a:solidFill>
                <a:effectLst/>
              </a:rPr>
              <a:t>1 января 2021 </a:t>
            </a:r>
            <a:r>
              <a:rPr lang="ru-RU" b="0" i="0" dirty="0" smtClean="0">
                <a:solidFill>
                  <a:schemeClr val="accent5"/>
                </a:solidFill>
                <a:effectLst/>
              </a:rPr>
              <a:t>года) </a:t>
            </a:r>
            <a:r>
              <a:rPr lang="ru-RU" dirty="0">
                <a:solidFill>
                  <a:schemeClr val="accent5"/>
                </a:solidFill>
              </a:rPr>
              <a:t>должно быть осуществлено отчуждение цифровых финансовых активов, выпущенных в информационных системах, организованных в соответствии </a:t>
            </a:r>
            <a:r>
              <a:rPr lang="ru-RU" dirty="0" smtClean="0">
                <a:solidFill>
                  <a:schemeClr val="accent5"/>
                </a:solidFill>
              </a:rPr>
              <a:t/>
            </a:r>
            <a:br>
              <a:rPr lang="ru-RU" dirty="0" smtClean="0">
                <a:solidFill>
                  <a:schemeClr val="accent5"/>
                </a:solidFill>
              </a:rPr>
            </a:br>
            <a:r>
              <a:rPr lang="ru-RU" dirty="0" smtClean="0">
                <a:solidFill>
                  <a:schemeClr val="accent5"/>
                </a:solidFill>
              </a:rPr>
              <a:t>с </a:t>
            </a:r>
            <a:r>
              <a:rPr lang="ru-RU" dirty="0">
                <a:solidFill>
                  <a:schemeClr val="accent5"/>
                </a:solidFill>
              </a:rPr>
              <a:t>иностранным правом, и цифровой </a:t>
            </a:r>
            <a:r>
              <a:rPr lang="ru-RU" dirty="0" smtClean="0">
                <a:solidFill>
                  <a:schemeClr val="accent5"/>
                </a:solidFill>
              </a:rPr>
              <a:t>валюты </a:t>
            </a:r>
            <a:endParaRPr lang="ru-RU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27586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5"/>
          <p:cNvGrpSpPr/>
          <p:nvPr/>
        </p:nvGrpSpPr>
        <p:grpSpPr>
          <a:xfrm>
            <a:off x="0" y="0"/>
            <a:ext cx="12192000" cy="671879"/>
            <a:chOff x="0" y="0"/>
            <a:chExt cx="12192000" cy="671879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1022677" y="0"/>
            <a:ext cx="762924" cy="3429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41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4" y="0"/>
            <a:ext cx="572213" cy="691978"/>
          </a:xfrm>
        </p:spPr>
      </p:pic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228F8A74-E508-4596-96C7-8D1014294F0D}"/>
              </a:ext>
            </a:extLst>
          </p:cNvPr>
          <p:cNvSpPr txBox="1"/>
          <p:nvPr/>
        </p:nvSpPr>
        <p:spPr>
          <a:xfrm>
            <a:off x="543641" y="791422"/>
            <a:ext cx="11088915" cy="830981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Указ Президента Российской Федерации от 10 декабря 2020 г. № 778</a:t>
            </a:r>
          </a:p>
          <a:p>
            <a:pPr algn="ctr"/>
            <a:r>
              <a:rPr lang="ru-RU" sz="2400" b="1" dirty="0">
                <a:solidFill>
                  <a:schemeClr val="accent6"/>
                </a:solidFill>
              </a:rPr>
              <a:t>(уведомление)</a:t>
            </a:r>
          </a:p>
        </p:txBody>
      </p:sp>
      <p:graphicFrame>
        <p:nvGraphicFramePr>
          <p:cNvPr id="26" name="Таблица 26">
            <a:extLst>
              <a:ext uri="{FF2B5EF4-FFF2-40B4-BE49-F238E27FC236}">
                <a16:creationId xmlns="" xmlns:a16="http://schemas.microsoft.com/office/drawing/2014/main" id="{F0D79040-7808-4513-944D-01034CC1E7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0375544"/>
              </p:ext>
            </p:extLst>
          </p:nvPr>
        </p:nvGraphicFramePr>
        <p:xfrm>
          <a:off x="451669" y="2711998"/>
          <a:ext cx="11088915" cy="2971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8931">
                  <a:extLst>
                    <a:ext uri="{9D8B030D-6E8A-4147-A177-3AD203B41FA5}">
                      <a16:colId xmlns="" xmlns:a16="http://schemas.microsoft.com/office/drawing/2014/main" val="2952828115"/>
                    </a:ext>
                  </a:extLst>
                </a:gridCol>
                <a:gridCol w="3896635">
                  <a:extLst>
                    <a:ext uri="{9D8B030D-6E8A-4147-A177-3AD203B41FA5}">
                      <a16:colId xmlns="" xmlns:a16="http://schemas.microsoft.com/office/drawing/2014/main" val="1517448670"/>
                    </a:ext>
                  </a:extLst>
                </a:gridCol>
                <a:gridCol w="1665965">
                  <a:extLst>
                    <a:ext uri="{9D8B030D-6E8A-4147-A177-3AD203B41FA5}">
                      <a16:colId xmlns="" xmlns:a16="http://schemas.microsoft.com/office/drawing/2014/main" val="1175330291"/>
                    </a:ext>
                  </a:extLst>
                </a:gridCol>
                <a:gridCol w="1457325">
                  <a:extLst>
                    <a:ext uri="{9D8B030D-6E8A-4147-A177-3AD203B41FA5}">
                      <a16:colId xmlns="" xmlns:a16="http://schemas.microsoft.com/office/drawing/2014/main" val="1425231848"/>
                    </a:ext>
                  </a:extLst>
                </a:gridCol>
                <a:gridCol w="3530059">
                  <a:extLst>
                    <a:ext uri="{9D8B030D-6E8A-4147-A177-3AD203B41FA5}">
                      <a16:colId xmlns="" xmlns:a16="http://schemas.microsoft.com/office/drawing/2014/main" val="21617871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№ п/п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Наименование цифрового финансового актива или цифрового права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Дата приобретения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Общее количество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Сведения об операторе информационной системы, в которой осуществляется выпуск цифровых финансовых активов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4024077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5707508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81-с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11.11.2020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499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StartEngine Capital, LLC, США, </a:t>
                      </a:r>
                      <a:endParaRPr lang="ru-RU" dirty="0"/>
                    </a:p>
                    <a:p>
                      <a:r>
                        <a:rPr lang="it-IT" dirty="0"/>
                        <a:t>CIK 0001665160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490727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9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Blockport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10.12.2020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Tokeny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sàrl</a:t>
                      </a:r>
                      <a:r>
                        <a:rPr lang="en-US" dirty="0"/>
                        <a:t>, </a:t>
                      </a:r>
                      <a:r>
                        <a:rPr lang="ru-RU" dirty="0"/>
                        <a:t>Люксембург,  </a:t>
                      </a:r>
                      <a:r>
                        <a:rPr lang="en-US" dirty="0"/>
                        <a:t>Registration number: B218805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359396149"/>
                  </a:ext>
                </a:extLst>
              </a:tr>
            </a:tbl>
          </a:graphicData>
        </a:graphic>
      </p:graphicFrame>
      <p:sp>
        <p:nvSpPr>
          <p:cNvPr id="29" name="TextBox 28">
            <a:extLst>
              <a:ext uri="{FF2B5EF4-FFF2-40B4-BE49-F238E27FC236}">
                <a16:creationId xmlns="" xmlns:a16="http://schemas.microsoft.com/office/drawing/2014/main" id="{031408DE-AD7E-4C79-AF1B-2271B8B413CC}"/>
              </a:ext>
            </a:extLst>
          </p:cNvPr>
          <p:cNvSpPr txBox="1"/>
          <p:nvPr/>
        </p:nvSpPr>
        <p:spPr>
          <a:xfrm>
            <a:off x="451669" y="1943603"/>
            <a:ext cx="11088915" cy="5623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>
              <a:lnSpc>
                <a:spcPts val="1800"/>
              </a:lnSpc>
              <a:spcAft>
                <a:spcPts val="1000"/>
              </a:spcAft>
              <a:tabLst>
                <a:tab pos="630555" algn="l"/>
              </a:tabLst>
            </a:pPr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Цифровые финансовые активы, цифровые права, включающие одновременно цифровые финансовые активы и иные цифровые права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48506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5"/>
          <p:cNvGrpSpPr/>
          <p:nvPr/>
        </p:nvGrpSpPr>
        <p:grpSpPr>
          <a:xfrm>
            <a:off x="0" y="0"/>
            <a:ext cx="12192000" cy="671879"/>
            <a:chOff x="0" y="0"/>
            <a:chExt cx="12192000" cy="671879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1022677" y="0"/>
            <a:ext cx="762924" cy="3429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42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4" y="0"/>
            <a:ext cx="572213" cy="691978"/>
          </a:xfrm>
        </p:spPr>
      </p:pic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228F8A74-E508-4596-96C7-8D1014294F0D}"/>
              </a:ext>
            </a:extLst>
          </p:cNvPr>
          <p:cNvSpPr txBox="1"/>
          <p:nvPr/>
        </p:nvSpPr>
        <p:spPr>
          <a:xfrm>
            <a:off x="543641" y="791422"/>
            <a:ext cx="11088915" cy="830981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Указ Президента Российской Федерации от 10 декабря 2020 г. № 778</a:t>
            </a:r>
          </a:p>
          <a:p>
            <a:pPr algn="ctr"/>
            <a:r>
              <a:rPr lang="ru-RU" sz="2400" b="1" dirty="0">
                <a:solidFill>
                  <a:schemeClr val="accent6"/>
                </a:solidFill>
              </a:rPr>
              <a:t>(уведомление)</a:t>
            </a:r>
          </a:p>
        </p:txBody>
      </p:sp>
      <p:graphicFrame>
        <p:nvGraphicFramePr>
          <p:cNvPr id="26" name="Таблица 26">
            <a:extLst>
              <a:ext uri="{FF2B5EF4-FFF2-40B4-BE49-F238E27FC236}">
                <a16:creationId xmlns="" xmlns:a16="http://schemas.microsoft.com/office/drawing/2014/main" id="{F0D79040-7808-4513-944D-01034CC1E7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2240668"/>
              </p:ext>
            </p:extLst>
          </p:nvPr>
        </p:nvGraphicFramePr>
        <p:xfrm>
          <a:off x="451669" y="2711998"/>
          <a:ext cx="11088915" cy="3642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8931">
                  <a:extLst>
                    <a:ext uri="{9D8B030D-6E8A-4147-A177-3AD203B41FA5}">
                      <a16:colId xmlns="" xmlns:a16="http://schemas.microsoft.com/office/drawing/2014/main" val="2952828115"/>
                    </a:ext>
                  </a:extLst>
                </a:gridCol>
                <a:gridCol w="3896635">
                  <a:extLst>
                    <a:ext uri="{9D8B030D-6E8A-4147-A177-3AD203B41FA5}">
                      <a16:colId xmlns="" xmlns:a16="http://schemas.microsoft.com/office/drawing/2014/main" val="1517448670"/>
                    </a:ext>
                  </a:extLst>
                </a:gridCol>
                <a:gridCol w="1665965">
                  <a:extLst>
                    <a:ext uri="{9D8B030D-6E8A-4147-A177-3AD203B41FA5}">
                      <a16:colId xmlns="" xmlns:a16="http://schemas.microsoft.com/office/drawing/2014/main" val="1175330291"/>
                    </a:ext>
                  </a:extLst>
                </a:gridCol>
                <a:gridCol w="1457325">
                  <a:extLst>
                    <a:ext uri="{9D8B030D-6E8A-4147-A177-3AD203B41FA5}">
                      <a16:colId xmlns="" xmlns:a16="http://schemas.microsoft.com/office/drawing/2014/main" val="1425231848"/>
                    </a:ext>
                  </a:extLst>
                </a:gridCol>
                <a:gridCol w="3530059">
                  <a:extLst>
                    <a:ext uri="{9D8B030D-6E8A-4147-A177-3AD203B41FA5}">
                      <a16:colId xmlns="" xmlns:a16="http://schemas.microsoft.com/office/drawing/2014/main" val="21617871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№ п/п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Уникальное условное обозначение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Дата приобретения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Объем инвестиций (руб.)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Сведения об операторе инвестиционной платформы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4024077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5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5707508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9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Заём № 3041814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/>
                        <a:t>25.08.2020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100000,00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ООО «</a:t>
                      </a:r>
                      <a:r>
                        <a:rPr lang="ru-RU" dirty="0" err="1"/>
                        <a:t>Поток.Диджитал</a:t>
                      </a:r>
                      <a:r>
                        <a:rPr lang="ru-RU" dirty="0"/>
                        <a:t>», </a:t>
                      </a:r>
                    </a:p>
                    <a:p>
                      <a:r>
                        <a:rPr lang="ru-RU" dirty="0"/>
                        <a:t>ИНН 9701046627 </a:t>
                      </a:r>
                    </a:p>
                    <a:p>
                      <a:r>
                        <a:rPr lang="ru-RU" dirty="0"/>
                        <a:t>ОГРН 1167746721735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490727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9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Заём № 3044635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/>
                        <a:t>03.09.2020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9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125000,00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9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ООО «</a:t>
                      </a:r>
                      <a:r>
                        <a:rPr lang="ru-RU" sz="19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Поток.Диджитал</a:t>
                      </a:r>
                      <a:r>
                        <a:rPr lang="ru-RU" sz="19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», </a:t>
                      </a:r>
                    </a:p>
                    <a:p>
                      <a:r>
                        <a:rPr lang="ru-RU" sz="19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ИНН 9701046627</a:t>
                      </a:r>
                    </a:p>
                    <a:p>
                      <a:r>
                        <a:rPr lang="ru-RU" sz="19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ОГРН 1167746721735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3593961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688945475"/>
                  </a:ext>
                </a:extLst>
              </a:tr>
            </a:tbl>
          </a:graphicData>
        </a:graphic>
      </p:graphicFrame>
      <p:sp>
        <p:nvSpPr>
          <p:cNvPr id="29" name="TextBox 28">
            <a:extLst>
              <a:ext uri="{FF2B5EF4-FFF2-40B4-BE49-F238E27FC236}">
                <a16:creationId xmlns="" xmlns:a16="http://schemas.microsoft.com/office/drawing/2014/main" id="{031408DE-AD7E-4C79-AF1B-2271B8B413CC}"/>
              </a:ext>
            </a:extLst>
          </p:cNvPr>
          <p:cNvSpPr txBox="1"/>
          <p:nvPr/>
        </p:nvSpPr>
        <p:spPr>
          <a:xfrm>
            <a:off x="451669" y="1943603"/>
            <a:ext cx="11088915" cy="3315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>
              <a:lnSpc>
                <a:spcPts val="1800"/>
              </a:lnSpc>
              <a:spcAft>
                <a:spcPts val="1000"/>
              </a:spcAft>
              <a:tabLst>
                <a:tab pos="630555" algn="l"/>
              </a:tabLst>
            </a:pPr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Утилитарные цифровые права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300097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5"/>
          <p:cNvGrpSpPr/>
          <p:nvPr/>
        </p:nvGrpSpPr>
        <p:grpSpPr>
          <a:xfrm>
            <a:off x="0" y="0"/>
            <a:ext cx="12192000" cy="671879"/>
            <a:chOff x="0" y="0"/>
            <a:chExt cx="12192000" cy="671879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1022677" y="0"/>
            <a:ext cx="762924" cy="3429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43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4" y="0"/>
            <a:ext cx="572213" cy="691978"/>
          </a:xfrm>
        </p:spPr>
      </p:pic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228F8A74-E508-4596-96C7-8D1014294F0D}"/>
              </a:ext>
            </a:extLst>
          </p:cNvPr>
          <p:cNvSpPr txBox="1"/>
          <p:nvPr/>
        </p:nvSpPr>
        <p:spPr>
          <a:xfrm>
            <a:off x="543641" y="791422"/>
            <a:ext cx="11088915" cy="830981"/>
          </a:xfrm>
          <a:prstGeom prst="rect">
            <a:avLst/>
          </a:prstGeom>
          <a:noFill/>
        </p:spPr>
        <p:txBody>
          <a:bodyPr wrap="square" lIns="91428" tIns="45712" rIns="91428" bIns="45712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Указ Президента Российской Федерации от 10 декабря 2020 г. № 778</a:t>
            </a:r>
          </a:p>
          <a:p>
            <a:pPr algn="ctr"/>
            <a:r>
              <a:rPr lang="ru-RU" sz="2400" b="1" dirty="0">
                <a:solidFill>
                  <a:schemeClr val="accent6"/>
                </a:solidFill>
              </a:rPr>
              <a:t>(уведомление)</a:t>
            </a:r>
          </a:p>
        </p:txBody>
      </p:sp>
      <p:graphicFrame>
        <p:nvGraphicFramePr>
          <p:cNvPr id="26" name="Таблица 26">
            <a:extLst>
              <a:ext uri="{FF2B5EF4-FFF2-40B4-BE49-F238E27FC236}">
                <a16:creationId xmlns="" xmlns:a16="http://schemas.microsoft.com/office/drawing/2014/main" id="{F0D79040-7808-4513-944D-01034CC1E7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6365305"/>
              </p:ext>
            </p:extLst>
          </p:nvPr>
        </p:nvGraphicFramePr>
        <p:xfrm>
          <a:off x="451669" y="2711998"/>
          <a:ext cx="11088915" cy="2194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90618">
                  <a:extLst>
                    <a:ext uri="{9D8B030D-6E8A-4147-A177-3AD203B41FA5}">
                      <a16:colId xmlns="" xmlns:a16="http://schemas.microsoft.com/office/drawing/2014/main" val="2952828115"/>
                    </a:ext>
                  </a:extLst>
                </a:gridCol>
                <a:gridCol w="3501163">
                  <a:extLst>
                    <a:ext uri="{9D8B030D-6E8A-4147-A177-3AD203B41FA5}">
                      <a16:colId xmlns="" xmlns:a16="http://schemas.microsoft.com/office/drawing/2014/main" val="1517448670"/>
                    </a:ext>
                  </a:extLst>
                </a:gridCol>
                <a:gridCol w="3286125">
                  <a:extLst>
                    <a:ext uri="{9D8B030D-6E8A-4147-A177-3AD203B41FA5}">
                      <a16:colId xmlns="" xmlns:a16="http://schemas.microsoft.com/office/drawing/2014/main" val="1175330291"/>
                    </a:ext>
                  </a:extLst>
                </a:gridCol>
                <a:gridCol w="3511009">
                  <a:extLst>
                    <a:ext uri="{9D8B030D-6E8A-4147-A177-3AD203B41FA5}">
                      <a16:colId xmlns="" xmlns:a16="http://schemas.microsoft.com/office/drawing/2014/main" val="14252318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№ п/п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Наименование цифровой валюты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Дата приобретения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Общее количество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4024077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4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5707508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Bitcoin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13.06.2020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9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0,01156018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490727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Ethereum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30.03.2020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9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1,52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3593961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688945475"/>
                  </a:ext>
                </a:extLst>
              </a:tr>
            </a:tbl>
          </a:graphicData>
        </a:graphic>
      </p:graphicFrame>
      <p:sp>
        <p:nvSpPr>
          <p:cNvPr id="29" name="TextBox 28">
            <a:extLst>
              <a:ext uri="{FF2B5EF4-FFF2-40B4-BE49-F238E27FC236}">
                <a16:creationId xmlns="" xmlns:a16="http://schemas.microsoft.com/office/drawing/2014/main" id="{031408DE-AD7E-4C79-AF1B-2271B8B413CC}"/>
              </a:ext>
            </a:extLst>
          </p:cNvPr>
          <p:cNvSpPr txBox="1"/>
          <p:nvPr/>
        </p:nvSpPr>
        <p:spPr>
          <a:xfrm>
            <a:off x="451669" y="1943603"/>
            <a:ext cx="11088915" cy="3315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>
              <a:lnSpc>
                <a:spcPts val="1800"/>
              </a:lnSpc>
              <a:spcAft>
                <a:spcPts val="1000"/>
              </a:spcAft>
              <a:tabLst>
                <a:tab pos="630555" algn="l"/>
              </a:tabLst>
            </a:pPr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Цифровая валюта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298307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5"/>
          <p:cNvGrpSpPr/>
          <p:nvPr/>
        </p:nvGrpSpPr>
        <p:grpSpPr>
          <a:xfrm>
            <a:off x="0" y="0"/>
            <a:ext cx="12192000" cy="671879"/>
            <a:chOff x="0" y="0"/>
            <a:chExt cx="12192000" cy="671879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1022677" y="0"/>
            <a:ext cx="762924" cy="3429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44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4" y="0"/>
            <a:ext cx="572213" cy="691978"/>
          </a:xfrm>
        </p:spPr>
      </p:pic>
      <p:sp>
        <p:nvSpPr>
          <p:cNvPr id="31" name="TextBox 30"/>
          <p:cNvSpPr txBox="1"/>
          <p:nvPr/>
        </p:nvSpPr>
        <p:spPr>
          <a:xfrm>
            <a:off x="547007" y="830567"/>
            <a:ext cx="110889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Контакты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00C9D9A9-BC58-4572-99BF-FA4924B3B718}"/>
              </a:ext>
            </a:extLst>
          </p:cNvPr>
          <p:cNvSpPr/>
          <p:nvPr/>
        </p:nvSpPr>
        <p:spPr>
          <a:xfrm>
            <a:off x="378480" y="3805558"/>
            <a:ext cx="11468099" cy="1405687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r>
              <a:rPr lang="ru-RU" sz="2400" b="1" dirty="0">
                <a:solidFill>
                  <a:schemeClr val="accent5"/>
                </a:solidFill>
              </a:rPr>
              <a:t>Политика в сфере противодействия коррупции</a:t>
            </a:r>
          </a:p>
        </p:txBody>
      </p:sp>
      <p:pic>
        <p:nvPicPr>
          <p:cNvPr id="6" name="Picture 8">
            <a:extLst>
              <a:ext uri="{FF2B5EF4-FFF2-40B4-BE49-F238E27FC236}">
                <a16:creationId xmlns="" xmlns:a16="http://schemas.microsoft.com/office/drawing/2014/main" id="{9688C932-8D00-4495-B745-D1B07E45CF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0143" y="3936002"/>
            <a:ext cx="1183946" cy="114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E999AC40-574B-41A9-8F24-6C79A121C0C2}"/>
              </a:ext>
            </a:extLst>
          </p:cNvPr>
          <p:cNvSpPr/>
          <p:nvPr/>
        </p:nvSpPr>
        <p:spPr>
          <a:xfrm>
            <a:off x="357415" y="1557599"/>
            <a:ext cx="11468098" cy="792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b="1" dirty="0" err="1">
                <a:solidFill>
                  <a:schemeClr val="accent5"/>
                </a:solidFill>
                <a:latin typeface="+mn-lt"/>
              </a:rPr>
              <a:t>Тугучев</a:t>
            </a:r>
            <a:r>
              <a:rPr lang="ru-RU" sz="1800" b="1" dirty="0">
                <a:solidFill>
                  <a:schemeClr val="accent5"/>
                </a:solidFill>
                <a:latin typeface="+mn-lt"/>
              </a:rPr>
              <a:t> Никита Максимович – начальника отдела Департамента;</a:t>
            </a:r>
          </a:p>
          <a:p>
            <a:pPr algn="ctr"/>
            <a:r>
              <a:rPr lang="ru-RU" sz="1800" b="1" dirty="0">
                <a:solidFill>
                  <a:schemeClr val="accent5"/>
                </a:solidFill>
                <a:cs typeface="Times New Roman" pitchFamily="18" charset="0"/>
              </a:rPr>
              <a:t>тел.: 8 (495) 587-88-89, доб.: 1826; эл. почта: </a:t>
            </a:r>
            <a:r>
              <a:rPr lang="ru-RU" sz="1800" b="1" dirty="0" smtClean="0">
                <a:solidFill>
                  <a:schemeClr val="accent5"/>
                </a:solidFill>
                <a:cs typeface="Times New Roman" pitchFamily="18" charset="0"/>
              </a:rPr>
              <a:t>TuguchevNM@mintrud.gov.ru </a:t>
            </a:r>
            <a:endParaRPr lang="ru-RU" sz="1800" b="1" dirty="0">
              <a:solidFill>
                <a:schemeClr val="accent5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FDB72DAA-5112-4DDC-B387-364A92D69A65}"/>
              </a:ext>
            </a:extLst>
          </p:cNvPr>
          <p:cNvSpPr/>
          <p:nvPr/>
        </p:nvSpPr>
        <p:spPr>
          <a:xfrm>
            <a:off x="357415" y="2553892"/>
            <a:ext cx="11468098" cy="792000"/>
          </a:xfrm>
          <a:prstGeom prst="rect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b="1" dirty="0">
                <a:solidFill>
                  <a:schemeClr val="accent5"/>
                </a:solidFill>
              </a:rPr>
              <a:t>Голубцов Артур Сергеевич </a:t>
            </a:r>
            <a:r>
              <a:rPr lang="ru-RU" sz="1800" b="1" dirty="0">
                <a:solidFill>
                  <a:schemeClr val="accent5"/>
                </a:solidFill>
                <a:latin typeface="+mn-lt"/>
              </a:rPr>
              <a:t>– заместитель начальника отдела Департамента;</a:t>
            </a:r>
          </a:p>
          <a:p>
            <a:pPr algn="ctr"/>
            <a:r>
              <a:rPr lang="ru-RU" sz="1800" b="1" dirty="0">
                <a:solidFill>
                  <a:schemeClr val="accent5"/>
                </a:solidFill>
                <a:cs typeface="Times New Roman" pitchFamily="18" charset="0"/>
              </a:rPr>
              <a:t>тел.: 8 (495) 587-88-89, доб.: 1838; эл. почта: GolubtsovAS@mintrud.gov.ru  </a:t>
            </a:r>
            <a:endParaRPr lang="ru-RU" sz="1800" b="1" dirty="0">
              <a:solidFill>
                <a:schemeClr val="accent5"/>
              </a:solidFill>
              <a:latin typeface="+mn-lt"/>
              <a:cs typeface="Times New Roman" pitchFamily="18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="" xmlns:a16="http://schemas.microsoft.com/office/drawing/2014/main" id="{0E75EDC6-548C-4C08-88C8-33016E213F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0143" y="5435460"/>
            <a:ext cx="1183946" cy="1183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313B5271-2BF5-4FF4-AF55-B8BB4CB74DAC}"/>
              </a:ext>
            </a:extLst>
          </p:cNvPr>
          <p:cNvSpPr/>
          <p:nvPr/>
        </p:nvSpPr>
        <p:spPr>
          <a:xfrm>
            <a:off x="378480" y="5341689"/>
            <a:ext cx="11468099" cy="1405687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2" rIns="91428" bIns="45712" rtlCol="0" anchor="ctr"/>
          <a:lstStyle/>
          <a:p>
            <a:r>
              <a:rPr lang="ru-RU" sz="2400" b="1" dirty="0">
                <a:solidFill>
                  <a:schemeClr val="accent5"/>
                </a:solidFill>
              </a:rPr>
              <a:t>Научное исследование</a:t>
            </a:r>
          </a:p>
        </p:txBody>
      </p:sp>
    </p:spTree>
    <p:extLst>
      <p:ext uri="{BB962C8B-B14F-4D97-AF65-F5344CB8AC3E}">
        <p14:creationId xmlns:p14="http://schemas.microsoft.com/office/powerpoint/2010/main" val="32390392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8472134" y="3236607"/>
            <a:ext cx="3765771" cy="3180235"/>
            <a:chOff x="8472134" y="3236607"/>
            <a:chExt cx="3765771" cy="3180235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 rotWithShape="1">
            <a:blip r:embed="rId3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5549"/>
            <a:stretch/>
          </p:blipFill>
          <p:spPr>
            <a:xfrm>
              <a:off x="8472134" y="3236607"/>
              <a:ext cx="3765771" cy="3180235"/>
            </a:xfrm>
            <a:prstGeom prst="rect">
              <a:avLst/>
            </a:prstGeom>
          </p:spPr>
        </p:pic>
        <p:sp>
          <p:nvSpPr>
            <p:cNvPr id="32" name="Прямоугольник 31"/>
            <p:cNvSpPr/>
            <p:nvPr/>
          </p:nvSpPr>
          <p:spPr>
            <a:xfrm>
              <a:off x="8819050" y="3278248"/>
              <a:ext cx="2966551" cy="293034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" name="Группа 15"/>
          <p:cNvGrpSpPr/>
          <p:nvPr/>
        </p:nvGrpSpPr>
        <p:grpSpPr>
          <a:xfrm>
            <a:off x="0" y="0"/>
            <a:ext cx="12192000" cy="671879"/>
            <a:chOff x="0" y="0"/>
            <a:chExt cx="12192000" cy="671879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1022677" y="0"/>
            <a:ext cx="762924" cy="3429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5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4" y="0"/>
            <a:ext cx="572213" cy="691978"/>
          </a:xfrm>
        </p:spPr>
      </p:pic>
      <p:sp>
        <p:nvSpPr>
          <p:cNvPr id="31" name="TextBox 30"/>
          <p:cNvSpPr txBox="1"/>
          <p:nvPr/>
        </p:nvSpPr>
        <p:spPr>
          <a:xfrm>
            <a:off x="870857" y="830567"/>
            <a:ext cx="110889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Методические рекомендации по проведению анализа сведений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742097" y="1585008"/>
            <a:ext cx="4707805" cy="36000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5"/>
                </a:solidFill>
              </a:rPr>
              <a:t>Основные аспекты</a:t>
            </a:r>
          </a:p>
        </p:txBody>
      </p:sp>
      <p:sp>
        <p:nvSpPr>
          <p:cNvPr id="26" name="Шестиугольник 25"/>
          <p:cNvSpPr/>
          <p:nvPr/>
        </p:nvSpPr>
        <p:spPr>
          <a:xfrm>
            <a:off x="1647562" y="4129712"/>
            <a:ext cx="4118238" cy="1578354"/>
          </a:xfrm>
          <a:prstGeom prst="hexagon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b="1" dirty="0"/>
              <a:t>Сопоставление с предыдущей справкой, чтобы не было «потерь»</a:t>
            </a:r>
          </a:p>
        </p:txBody>
      </p:sp>
      <p:sp>
        <p:nvSpPr>
          <p:cNvPr id="27" name="Шестиугольник 26"/>
          <p:cNvSpPr/>
          <p:nvPr/>
        </p:nvSpPr>
        <p:spPr>
          <a:xfrm>
            <a:off x="1652732" y="2237784"/>
            <a:ext cx="4118238" cy="1578354"/>
          </a:xfrm>
          <a:prstGeom prst="hexagon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b="1" dirty="0"/>
              <a:t>Необходимо быть внимательным: сверяться с документами, заполнять все </a:t>
            </a:r>
            <a:r>
              <a:rPr lang="ru-RU" b="1" dirty="0" smtClean="0"/>
              <a:t>необходимые </a:t>
            </a:r>
            <a:r>
              <a:rPr lang="ru-RU" b="1" dirty="0"/>
              <a:t>графы и т.д.</a:t>
            </a:r>
          </a:p>
        </p:txBody>
      </p:sp>
      <p:sp>
        <p:nvSpPr>
          <p:cNvPr id="28" name="Шестиугольник 27"/>
          <p:cNvSpPr/>
          <p:nvPr/>
        </p:nvSpPr>
        <p:spPr>
          <a:xfrm>
            <a:off x="5770970" y="3092229"/>
            <a:ext cx="4118400" cy="1578354"/>
          </a:xfrm>
          <a:prstGeom prst="hexagon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b="1" dirty="0"/>
              <a:t>Соблюдение формальной логики: есть уведомление об иной оплачиваемой работе, </a:t>
            </a:r>
            <a:r>
              <a:rPr lang="en-US" b="1" dirty="0"/>
              <a:t>- </a:t>
            </a:r>
            <a:r>
              <a:rPr lang="ru-RU" b="1" dirty="0"/>
              <a:t>требуется указать доход, имеется вклад – доход и т.д.</a:t>
            </a:r>
          </a:p>
        </p:txBody>
      </p:sp>
      <p:sp>
        <p:nvSpPr>
          <p:cNvPr id="29" name="Шестиугольник 28"/>
          <p:cNvSpPr/>
          <p:nvPr/>
        </p:nvSpPr>
        <p:spPr>
          <a:xfrm>
            <a:off x="5770970" y="4984157"/>
            <a:ext cx="4118400" cy="1578354"/>
          </a:xfrm>
          <a:prstGeom prst="hexagon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b="1" dirty="0"/>
              <a:t>«Уникальная» ситуация: приложите сразу подтверждающие документы</a:t>
            </a:r>
          </a:p>
        </p:txBody>
      </p:sp>
    </p:spTree>
    <p:extLst>
      <p:ext uri="{BB962C8B-B14F-4D97-AF65-F5344CB8AC3E}">
        <p14:creationId xmlns:p14="http://schemas.microsoft.com/office/powerpoint/2010/main" val="29375628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9114771" y="4151406"/>
            <a:ext cx="2845000" cy="2448154"/>
            <a:chOff x="-3244794" y="3495803"/>
            <a:chExt cx="3410358" cy="2934651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 rotWithShape="1">
            <a:blip r:embed="rId3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6758"/>
            <a:stretch/>
          </p:blipFill>
          <p:spPr>
            <a:xfrm>
              <a:off x="-3244794" y="3495803"/>
              <a:ext cx="3410358" cy="2838858"/>
            </a:xfrm>
            <a:prstGeom prst="rect">
              <a:avLst/>
            </a:prstGeom>
          </p:spPr>
        </p:pic>
        <p:sp>
          <p:nvSpPr>
            <p:cNvPr id="54" name="Прямоугольник 53"/>
            <p:cNvSpPr/>
            <p:nvPr/>
          </p:nvSpPr>
          <p:spPr>
            <a:xfrm>
              <a:off x="-2864490" y="3500114"/>
              <a:ext cx="2585089" cy="293034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" name="Группа 15"/>
          <p:cNvGrpSpPr/>
          <p:nvPr/>
        </p:nvGrpSpPr>
        <p:grpSpPr>
          <a:xfrm>
            <a:off x="0" y="0"/>
            <a:ext cx="12192000" cy="671879"/>
            <a:chOff x="0" y="0"/>
            <a:chExt cx="12192000" cy="671879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1022677" y="0"/>
            <a:ext cx="762924" cy="3429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6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4" y="0"/>
            <a:ext cx="572213" cy="691978"/>
          </a:xfrm>
        </p:spPr>
      </p:pic>
      <p:sp>
        <p:nvSpPr>
          <p:cNvPr id="31" name="TextBox 30"/>
          <p:cNvSpPr txBox="1"/>
          <p:nvPr/>
        </p:nvSpPr>
        <p:spPr>
          <a:xfrm>
            <a:off x="870857" y="830567"/>
            <a:ext cx="110889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Методические рекомендации по вопросам представления сведений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742097" y="1463959"/>
            <a:ext cx="4707805" cy="36000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5"/>
                </a:solidFill>
              </a:rPr>
              <a:t>Основные новеллы (1)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326027" y="3074502"/>
            <a:ext cx="5441950" cy="5760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/>
                </a:solidFill>
              </a:rPr>
              <a:t>Имеет значение перечень, действовавший </a:t>
            </a:r>
            <a:br>
              <a:rPr lang="ru-RU" b="1" dirty="0">
                <a:solidFill>
                  <a:schemeClr val="accent5"/>
                </a:solidFill>
              </a:rPr>
            </a:br>
            <a:r>
              <a:rPr lang="ru-RU" b="1" dirty="0">
                <a:solidFill>
                  <a:schemeClr val="accent5"/>
                </a:solidFill>
              </a:rPr>
              <a:t>на отчетную дату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3374399" y="5784142"/>
            <a:ext cx="5443200" cy="875821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/>
                </a:solidFill>
              </a:rPr>
              <a:t>Указание СНИЛС обязательно при его наличии; </a:t>
            </a:r>
            <a:br>
              <a:rPr lang="ru-RU" b="1" dirty="0">
                <a:solidFill>
                  <a:schemeClr val="accent5"/>
                </a:solidFill>
              </a:rPr>
            </a:br>
            <a:r>
              <a:rPr lang="ru-RU" b="1" dirty="0">
                <a:solidFill>
                  <a:schemeClr val="accent5"/>
                </a:solidFill>
              </a:rPr>
              <a:t>с ноября 2013 года присваивается новорожденным в </a:t>
            </a:r>
            <a:r>
              <a:rPr lang="ru-RU" b="1" dirty="0" err="1">
                <a:solidFill>
                  <a:schemeClr val="accent5"/>
                </a:solidFill>
              </a:rPr>
              <a:t>беззаявительном</a:t>
            </a:r>
            <a:r>
              <a:rPr lang="ru-RU" b="1" dirty="0">
                <a:solidFill>
                  <a:schemeClr val="accent5"/>
                </a:solidFill>
              </a:rPr>
              <a:t> порядке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323850" y="2095529"/>
            <a:ext cx="5443200" cy="875822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/>
                </a:solidFill>
              </a:rPr>
              <a:t>Участие гражданина в конкурсе </a:t>
            </a:r>
          </a:p>
          <a:p>
            <a:r>
              <a:rPr lang="ru-RU" b="1" dirty="0">
                <a:solidFill>
                  <a:schemeClr val="accent5"/>
                </a:solidFill>
              </a:rPr>
              <a:t>не предусматривает представление сведений, так как отсутствуют правовые основания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324475" y="3753653"/>
            <a:ext cx="5441950" cy="5760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/>
                </a:solidFill>
              </a:rPr>
              <a:t>Если сведения представлены, а лицо уволилось, то на сайте сведения не размещаются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323850" y="4436329"/>
            <a:ext cx="5441950" cy="5760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/>
                </a:solidFill>
              </a:rPr>
              <a:t>Если лицо не представило сведения, </a:t>
            </a:r>
            <a:br>
              <a:rPr lang="ru-RU" b="1" dirty="0">
                <a:solidFill>
                  <a:schemeClr val="accent5"/>
                </a:solidFill>
              </a:rPr>
            </a:br>
            <a:r>
              <a:rPr lang="ru-RU" b="1" dirty="0">
                <a:solidFill>
                  <a:schemeClr val="accent5"/>
                </a:solidFill>
              </a:rPr>
              <a:t>то представить уточненные оно не может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6392060" y="2102503"/>
            <a:ext cx="5443200" cy="8748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/>
                </a:solidFill>
              </a:rPr>
              <a:t>Сельский депутат, замещающий иную муниципальную должность, представляет сведения по каждой должности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6392060" y="3074502"/>
            <a:ext cx="5443200" cy="5760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/>
                </a:solidFill>
              </a:rPr>
              <a:t>Доход при ПСН указывается на основании книги учета доходов ИП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325100" y="5119005"/>
            <a:ext cx="5441950" cy="5760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/>
                </a:solidFill>
              </a:rPr>
              <a:t>К справке могут быть приложены любые применимые документы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6392060" y="3747701"/>
            <a:ext cx="5443200" cy="5760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/>
                </a:solidFill>
              </a:rPr>
              <a:t>Доход при ЕСХН указывается на основании налоговой декларации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6392060" y="4420900"/>
            <a:ext cx="5443200" cy="5760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/>
                </a:solidFill>
              </a:rPr>
              <a:t>«Самозанятый» может узнать свой доход </a:t>
            </a:r>
            <a:br>
              <a:rPr lang="ru-RU" b="1" dirty="0">
                <a:solidFill>
                  <a:schemeClr val="accent5"/>
                </a:solidFill>
              </a:rPr>
            </a:br>
            <a:r>
              <a:rPr lang="ru-RU" b="1" dirty="0">
                <a:solidFill>
                  <a:schemeClr val="accent5"/>
                </a:solidFill>
              </a:rPr>
              <a:t>в приложении «Мой налог»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6392060" y="5119005"/>
            <a:ext cx="5443200" cy="5760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/>
                </a:solidFill>
              </a:rPr>
              <a:t>Информацию о выплатах по больничному необходимо получать в ФСС</a:t>
            </a:r>
          </a:p>
        </p:txBody>
      </p:sp>
    </p:spTree>
    <p:extLst>
      <p:ext uri="{BB962C8B-B14F-4D97-AF65-F5344CB8AC3E}">
        <p14:creationId xmlns:p14="http://schemas.microsoft.com/office/powerpoint/2010/main" val="7173218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9114771" y="4138367"/>
            <a:ext cx="2845000" cy="2448154"/>
            <a:chOff x="-3244794" y="3495803"/>
            <a:chExt cx="3410358" cy="2934651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 rotWithShape="1">
            <a:blip r:embed="rId3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6758"/>
            <a:stretch/>
          </p:blipFill>
          <p:spPr>
            <a:xfrm>
              <a:off x="-3244794" y="3495803"/>
              <a:ext cx="3410358" cy="2838858"/>
            </a:xfrm>
            <a:prstGeom prst="rect">
              <a:avLst/>
            </a:prstGeom>
          </p:spPr>
        </p:pic>
        <p:sp>
          <p:nvSpPr>
            <p:cNvPr id="54" name="Прямоугольник 53"/>
            <p:cNvSpPr/>
            <p:nvPr/>
          </p:nvSpPr>
          <p:spPr>
            <a:xfrm>
              <a:off x="-2864490" y="3500114"/>
              <a:ext cx="2585089" cy="293034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" name="Группа 15"/>
          <p:cNvGrpSpPr/>
          <p:nvPr/>
        </p:nvGrpSpPr>
        <p:grpSpPr>
          <a:xfrm>
            <a:off x="0" y="0"/>
            <a:ext cx="12192000" cy="671879"/>
            <a:chOff x="0" y="0"/>
            <a:chExt cx="12192000" cy="671879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1022677" y="0"/>
            <a:ext cx="762924" cy="3429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7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4" y="0"/>
            <a:ext cx="572213" cy="691978"/>
          </a:xfrm>
        </p:spPr>
      </p:pic>
      <p:sp>
        <p:nvSpPr>
          <p:cNvPr id="31" name="TextBox 30"/>
          <p:cNvSpPr txBox="1"/>
          <p:nvPr/>
        </p:nvSpPr>
        <p:spPr>
          <a:xfrm>
            <a:off x="870857" y="830567"/>
            <a:ext cx="110889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Методические рекомендации по вопросам представления сведений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742097" y="1450920"/>
            <a:ext cx="4707805" cy="36000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5"/>
                </a:solidFill>
              </a:rPr>
              <a:t>Основные новеллы (2)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314510" y="3703121"/>
            <a:ext cx="5443200" cy="2444557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/>
                </a:solidFill>
              </a:rPr>
              <a:t>Продажа имущества в долевой или совместной собственности с «неизвестным» распределением средств подразумевает отражение дохода </a:t>
            </a:r>
            <a:br>
              <a:rPr lang="ru-RU" b="1" dirty="0">
                <a:solidFill>
                  <a:schemeClr val="accent5"/>
                </a:solidFill>
              </a:rPr>
            </a:br>
            <a:r>
              <a:rPr lang="ru-RU" b="1" dirty="0">
                <a:solidFill>
                  <a:schemeClr val="accent5"/>
                </a:solidFill>
              </a:rPr>
              <a:t>в соответствующих пропорциях </a:t>
            </a:r>
          </a:p>
          <a:p>
            <a:r>
              <a:rPr lang="ru-RU" dirty="0">
                <a:solidFill>
                  <a:schemeClr val="accent5"/>
                </a:solidFill>
              </a:rPr>
              <a:t>(исключение, если происходит продажа имущества внутри </a:t>
            </a:r>
            <a:r>
              <a:rPr lang="ru-RU" dirty="0" smtClean="0">
                <a:solidFill>
                  <a:schemeClr val="accent5"/>
                </a:solidFill>
              </a:rPr>
              <a:t>семьи служащего </a:t>
            </a:r>
            <a:r>
              <a:rPr lang="ru-RU" dirty="0">
                <a:solidFill>
                  <a:schemeClr val="accent5"/>
                </a:solidFill>
              </a:rPr>
              <a:t>(работника) </a:t>
            </a:r>
            <a:r>
              <a:rPr lang="ru-RU" dirty="0" smtClean="0">
                <a:solidFill>
                  <a:schemeClr val="accent5"/>
                </a:solidFill>
              </a:rPr>
              <a:t>с </a:t>
            </a:r>
            <a:r>
              <a:rPr lang="ru-RU" dirty="0">
                <a:solidFill>
                  <a:schemeClr val="accent5"/>
                </a:solidFill>
              </a:rPr>
              <a:t>учетом положений </a:t>
            </a:r>
            <a:r>
              <a:rPr lang="ru-RU" dirty="0" err="1">
                <a:solidFill>
                  <a:schemeClr val="accent5"/>
                </a:solidFill>
              </a:rPr>
              <a:t>пп</a:t>
            </a:r>
            <a:r>
              <a:rPr lang="ru-RU" dirty="0">
                <a:solidFill>
                  <a:schemeClr val="accent5"/>
                </a:solidFill>
              </a:rPr>
              <a:t>. 10 п. 64 Методических рекомендаций)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6393171" y="2097257"/>
            <a:ext cx="5443200" cy="1212478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/>
                </a:solidFill>
              </a:rPr>
              <a:t>Приведены примеры федеральных выплат </a:t>
            </a:r>
            <a:br>
              <a:rPr lang="ru-RU" b="1" dirty="0">
                <a:solidFill>
                  <a:schemeClr val="accent5"/>
                </a:solidFill>
              </a:rPr>
            </a:br>
            <a:r>
              <a:rPr lang="ru-RU" b="1" dirty="0">
                <a:solidFill>
                  <a:schemeClr val="accent5"/>
                </a:solidFill>
              </a:rPr>
              <a:t>в связи с распространением </a:t>
            </a:r>
            <a:r>
              <a:rPr lang="en-US" b="1" dirty="0">
                <a:solidFill>
                  <a:schemeClr val="accent5"/>
                </a:solidFill>
              </a:rPr>
              <a:t>COVID-19</a:t>
            </a:r>
            <a:endParaRPr lang="ru-RU" b="1" dirty="0">
              <a:solidFill>
                <a:schemeClr val="accent5"/>
              </a:solidFill>
            </a:endParaRPr>
          </a:p>
          <a:p>
            <a:r>
              <a:rPr lang="ru-RU" dirty="0">
                <a:solidFill>
                  <a:schemeClr val="accent5"/>
                </a:solidFill>
              </a:rPr>
              <a:t>(в рамках региональных выплат используйте аналогичный подход)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6402696" y="4774614"/>
            <a:ext cx="5443200" cy="5760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err="1">
                <a:solidFill>
                  <a:schemeClr val="accent5"/>
                </a:solidFill>
              </a:rPr>
              <a:t>Паенакопление</a:t>
            </a:r>
            <a:r>
              <a:rPr lang="ru-RU" b="1" dirty="0">
                <a:solidFill>
                  <a:schemeClr val="accent5"/>
                </a:solidFill>
              </a:rPr>
              <a:t> имеет специальное основание приобретения права собственности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6393171" y="3436051"/>
            <a:ext cx="5443200" cy="1212478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/>
                </a:solidFill>
              </a:rPr>
              <a:t>Сделка до приобретения статуса служащего (работника) или супругой (супругом) до вступления в брак со служащим (работником) </a:t>
            </a:r>
          </a:p>
          <a:p>
            <a:r>
              <a:rPr lang="ru-RU" b="1" dirty="0">
                <a:solidFill>
                  <a:schemeClr val="accent5"/>
                </a:solidFill>
              </a:rPr>
              <a:t>не отражается в разделе 2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6402696" y="5467932"/>
            <a:ext cx="5443200" cy="5760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/>
                </a:solidFill>
              </a:rPr>
              <a:t>Используйте Указание Банка России от 15 апреля 2020 г. № 5440-У при заполнении справки</a:t>
            </a:r>
          </a:p>
        </p:txBody>
      </p:sp>
      <p:sp>
        <p:nvSpPr>
          <p:cNvPr id="21" name="Прямоугольник 20">
            <a:extLst>
              <a:ext uri="{FF2B5EF4-FFF2-40B4-BE49-F238E27FC236}">
                <a16:creationId xmlns="" xmlns:a16="http://schemas.microsoft.com/office/drawing/2014/main" id="{6C762DC2-48C4-443D-AA49-62D00B67C60B}"/>
              </a:ext>
            </a:extLst>
          </p:cNvPr>
          <p:cNvSpPr/>
          <p:nvPr/>
        </p:nvSpPr>
        <p:spPr>
          <a:xfrm>
            <a:off x="6393171" y="6127839"/>
            <a:ext cx="5443200" cy="5760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/>
                </a:solidFill>
              </a:rPr>
              <a:t>Передача имущества в доверительное управление не отменяет право собственности</a:t>
            </a:r>
          </a:p>
        </p:txBody>
      </p:sp>
      <p:sp>
        <p:nvSpPr>
          <p:cNvPr id="22" name="Прямоугольник 21">
            <a:extLst>
              <a:ext uri="{FF2B5EF4-FFF2-40B4-BE49-F238E27FC236}">
                <a16:creationId xmlns="" xmlns:a16="http://schemas.microsoft.com/office/drawing/2014/main" id="{47F200E9-EA68-4E1B-9DBB-26406B75B22F}"/>
              </a:ext>
            </a:extLst>
          </p:cNvPr>
          <p:cNvSpPr/>
          <p:nvPr/>
        </p:nvSpPr>
        <p:spPr>
          <a:xfrm>
            <a:off x="314510" y="2097257"/>
            <a:ext cx="5443200" cy="1517695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/>
                </a:solidFill>
              </a:rPr>
              <a:t>Движение средств внутри семьи не является доходом за исключением случая, когда денежные средства предоставляются лицом, </a:t>
            </a:r>
            <a:br>
              <a:rPr lang="ru-RU" b="1" dirty="0">
                <a:solidFill>
                  <a:schemeClr val="accent5"/>
                </a:solidFill>
              </a:rPr>
            </a:br>
            <a:r>
              <a:rPr lang="ru-RU" b="1" dirty="0">
                <a:solidFill>
                  <a:schemeClr val="accent5"/>
                </a:solidFill>
              </a:rPr>
              <a:t>в отношении которого не может быть представлена справка</a:t>
            </a:r>
          </a:p>
        </p:txBody>
      </p:sp>
    </p:spTree>
    <p:extLst>
      <p:ext uri="{BB962C8B-B14F-4D97-AF65-F5344CB8AC3E}">
        <p14:creationId xmlns:p14="http://schemas.microsoft.com/office/powerpoint/2010/main" val="28807140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9114771" y="4138367"/>
            <a:ext cx="2845000" cy="2448154"/>
            <a:chOff x="-3244794" y="3495803"/>
            <a:chExt cx="3410358" cy="2934651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 rotWithShape="1">
            <a:blip r:embed="rId3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6758"/>
            <a:stretch/>
          </p:blipFill>
          <p:spPr>
            <a:xfrm>
              <a:off x="-3244794" y="3495803"/>
              <a:ext cx="3410358" cy="2838858"/>
            </a:xfrm>
            <a:prstGeom prst="rect">
              <a:avLst/>
            </a:prstGeom>
          </p:spPr>
        </p:pic>
        <p:sp>
          <p:nvSpPr>
            <p:cNvPr id="54" name="Прямоугольник 53"/>
            <p:cNvSpPr/>
            <p:nvPr/>
          </p:nvSpPr>
          <p:spPr>
            <a:xfrm>
              <a:off x="-2864490" y="3500114"/>
              <a:ext cx="2585089" cy="2930340"/>
            </a:xfrm>
            <a:prstGeom prst="rect">
              <a:avLst/>
            </a:prstGeom>
            <a:solidFill>
              <a:schemeClr val="bg1">
                <a:alpha val="5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/>
            </a:p>
          </p:txBody>
        </p:sp>
      </p:grpSp>
      <p:grpSp>
        <p:nvGrpSpPr>
          <p:cNvPr id="2" name="Группа 15"/>
          <p:cNvGrpSpPr/>
          <p:nvPr/>
        </p:nvGrpSpPr>
        <p:grpSpPr>
          <a:xfrm>
            <a:off x="0" y="0"/>
            <a:ext cx="12192000" cy="671879"/>
            <a:chOff x="0" y="0"/>
            <a:chExt cx="12192000" cy="671879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1022677" y="0"/>
            <a:ext cx="762924" cy="3429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8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4" y="0"/>
            <a:ext cx="572213" cy="691978"/>
          </a:xfrm>
        </p:spPr>
      </p:pic>
      <p:sp>
        <p:nvSpPr>
          <p:cNvPr id="31" name="TextBox 30"/>
          <p:cNvSpPr txBox="1"/>
          <p:nvPr/>
        </p:nvSpPr>
        <p:spPr>
          <a:xfrm>
            <a:off x="870857" y="830567"/>
            <a:ext cx="110889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Методические рекомендации по вопросам представления сведений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742097" y="1450920"/>
            <a:ext cx="4707805" cy="360000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5"/>
                </a:solidFill>
              </a:rPr>
              <a:t>Основные новеллы (3)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323850" y="2781538"/>
            <a:ext cx="5441950" cy="924854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/>
                </a:solidFill>
              </a:rPr>
              <a:t>Договор на брокерское обслуживание </a:t>
            </a:r>
            <a:r>
              <a:rPr lang="ru-RU" b="1" dirty="0" smtClean="0">
                <a:solidFill>
                  <a:schemeClr val="accent5"/>
                </a:solidFill>
              </a:rPr>
              <a:t/>
            </a:r>
            <a:br>
              <a:rPr lang="ru-RU" b="1" dirty="0" smtClean="0">
                <a:solidFill>
                  <a:schemeClr val="accent5"/>
                </a:solidFill>
              </a:rPr>
            </a:br>
            <a:r>
              <a:rPr lang="ru-RU" b="1" dirty="0" smtClean="0">
                <a:solidFill>
                  <a:schemeClr val="accent5"/>
                </a:solidFill>
              </a:rPr>
              <a:t>не </a:t>
            </a:r>
            <a:r>
              <a:rPr lang="ru-RU" b="1" dirty="0">
                <a:solidFill>
                  <a:schemeClr val="accent5"/>
                </a:solidFill>
              </a:rPr>
              <a:t>является основанием права собственности </a:t>
            </a:r>
            <a:r>
              <a:rPr lang="ru-RU" b="1" dirty="0" smtClean="0">
                <a:solidFill>
                  <a:schemeClr val="accent5"/>
                </a:solidFill>
              </a:rPr>
              <a:t/>
            </a:r>
            <a:br>
              <a:rPr lang="ru-RU" b="1" dirty="0" smtClean="0">
                <a:solidFill>
                  <a:schemeClr val="accent5"/>
                </a:solidFill>
              </a:rPr>
            </a:br>
            <a:r>
              <a:rPr lang="ru-RU" b="1" dirty="0" smtClean="0">
                <a:solidFill>
                  <a:schemeClr val="accent5"/>
                </a:solidFill>
              </a:rPr>
              <a:t>на </a:t>
            </a:r>
            <a:r>
              <a:rPr lang="ru-RU" b="1" dirty="0">
                <a:solidFill>
                  <a:schemeClr val="accent5"/>
                </a:solidFill>
              </a:rPr>
              <a:t>ценные бумаги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6392546" y="3485277"/>
            <a:ext cx="5443200" cy="924854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/>
                </a:solidFill>
              </a:rPr>
              <a:t>Отчуждение доли имущества в связи </a:t>
            </a:r>
            <a:r>
              <a:rPr lang="ru-RU" b="1" dirty="0" smtClean="0">
                <a:solidFill>
                  <a:schemeClr val="accent5"/>
                </a:solidFill>
              </a:rPr>
              <a:t/>
            </a:r>
            <a:br>
              <a:rPr lang="ru-RU" b="1" dirty="0" smtClean="0">
                <a:solidFill>
                  <a:schemeClr val="accent5"/>
                </a:solidFill>
              </a:rPr>
            </a:br>
            <a:r>
              <a:rPr lang="ru-RU" b="1" dirty="0" smtClean="0">
                <a:solidFill>
                  <a:schemeClr val="accent5"/>
                </a:solidFill>
              </a:rPr>
              <a:t>с </a:t>
            </a:r>
            <a:r>
              <a:rPr lang="ru-RU" b="1" dirty="0">
                <a:solidFill>
                  <a:schemeClr val="accent5"/>
                </a:solidFill>
              </a:rPr>
              <a:t>использованием материнского капитала отражается в разделе 7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323850" y="2082490"/>
            <a:ext cx="5443200" cy="5760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/>
                </a:solidFill>
              </a:rPr>
              <a:t>Имущество с неоднородными признаками указывается отдельными позициями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323850" y="3823699"/>
            <a:ext cx="5441950" cy="5760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/>
                </a:solidFill>
              </a:rPr>
              <a:t>Амортизация ценной бумаги уменьшает ее номинальную стоимость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393796" y="2082490"/>
            <a:ext cx="5441950" cy="5760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/>
                </a:solidFill>
              </a:rPr>
              <a:t>«Маржинальные сделки» и незакрытые сделки СВОП и РЕПО отражаются в подразделе 6.2 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6400074" y="2781538"/>
            <a:ext cx="5441950" cy="57600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/>
                </a:solidFill>
              </a:rPr>
              <a:t>Пенсионное страхование не отражается </a:t>
            </a:r>
            <a:r>
              <a:rPr lang="ru-RU" b="1" dirty="0" smtClean="0">
                <a:solidFill>
                  <a:schemeClr val="accent5"/>
                </a:solidFill>
              </a:rPr>
              <a:t/>
            </a:r>
            <a:br>
              <a:rPr lang="ru-RU" b="1" dirty="0" smtClean="0">
                <a:solidFill>
                  <a:schemeClr val="accent5"/>
                </a:solidFill>
              </a:rPr>
            </a:br>
            <a:r>
              <a:rPr lang="ru-RU" b="1" dirty="0" smtClean="0">
                <a:solidFill>
                  <a:schemeClr val="accent5"/>
                </a:solidFill>
              </a:rPr>
              <a:t>в </a:t>
            </a:r>
            <a:r>
              <a:rPr lang="ru-RU" b="1" dirty="0">
                <a:solidFill>
                  <a:schemeClr val="accent5"/>
                </a:solidFill>
              </a:rPr>
              <a:t>подразделе 6.2</a:t>
            </a:r>
          </a:p>
        </p:txBody>
      </p:sp>
    </p:spTree>
    <p:extLst>
      <p:ext uri="{BB962C8B-B14F-4D97-AF65-F5344CB8AC3E}">
        <p14:creationId xmlns:p14="http://schemas.microsoft.com/office/powerpoint/2010/main" val="7111439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Группа 29"/>
          <p:cNvGrpSpPr/>
          <p:nvPr/>
        </p:nvGrpSpPr>
        <p:grpSpPr>
          <a:xfrm>
            <a:off x="0" y="0"/>
            <a:ext cx="12192000" cy="671879"/>
            <a:chOff x="0" y="0"/>
            <a:chExt cx="12192000" cy="671879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0" y="0"/>
              <a:ext cx="12192000" cy="3600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0" y="355600"/>
              <a:ext cx="121920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5765800" y="457200"/>
              <a:ext cx="6426200" cy="108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6792000" y="563879"/>
              <a:ext cx="5400000" cy="1080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>
          <a:xfrm>
            <a:off x="10972801" y="0"/>
            <a:ext cx="812800" cy="342900"/>
          </a:xfrm>
        </p:spPr>
        <p:txBody>
          <a:bodyPr/>
          <a:lstStyle/>
          <a:p>
            <a:fld id="{0F43F4AF-7D06-4FEB-900F-7B33DEC9A355}" type="slidenum">
              <a:rPr lang="ru-RU" sz="2800" b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9</a:t>
            </a:fld>
            <a:endParaRPr lang="ru-RU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4" y="0"/>
            <a:ext cx="572213" cy="691978"/>
          </a:xfrm>
        </p:spPr>
      </p:pic>
      <p:sp>
        <p:nvSpPr>
          <p:cNvPr id="26" name="TextBox 25"/>
          <p:cNvSpPr txBox="1"/>
          <p:nvPr/>
        </p:nvSpPr>
        <p:spPr>
          <a:xfrm>
            <a:off x="870858" y="791734"/>
            <a:ext cx="110889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/>
                </a:solidFill>
              </a:rPr>
              <a:t>Начало работы с декларацией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1782992" y="3409051"/>
            <a:ext cx="10116819" cy="7984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/>
                </a:solidFill>
              </a:rPr>
              <a:t>Определить семейное положение (супруга (супруг) и несовершеннолетние дети)</a:t>
            </a:r>
          </a:p>
          <a:p>
            <a:r>
              <a:rPr lang="ru-RU" b="1" dirty="0">
                <a:solidFill>
                  <a:schemeClr val="accent5"/>
                </a:solidFill>
              </a:rPr>
              <a:t>Оценить возможность подачи декларации в отношении родственников; </a:t>
            </a:r>
          </a:p>
          <a:p>
            <a:r>
              <a:rPr lang="ru-RU" b="1" dirty="0">
                <a:solidFill>
                  <a:schemeClr val="accent5"/>
                </a:solidFill>
              </a:rPr>
              <a:t>при невозможности – подать заявление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1782994" y="2606476"/>
            <a:ext cx="10154919" cy="5493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/>
                </a:solidFill>
              </a:rPr>
              <a:t>Проверить наличие замещаемой должности в перечне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1782993" y="4365510"/>
            <a:ext cx="10116818" cy="7984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/>
                </a:solidFill>
              </a:rPr>
              <a:t>Подготовить правоустанавливающие и иные официальные документы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1782993" y="5320800"/>
            <a:ext cx="10116818" cy="7984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/>
                </a:solidFill>
              </a:rPr>
              <a:t>Скачать (</a:t>
            </a:r>
            <a:r>
              <a:rPr lang="en-US" b="1" dirty="0">
                <a:solidFill>
                  <a:schemeClr val="accent5"/>
                </a:solidFill>
              </a:rPr>
              <a:t>http://www.kremlin.ru/structure/additional/12</a:t>
            </a:r>
            <a:r>
              <a:rPr lang="ru-RU" b="1" dirty="0">
                <a:solidFill>
                  <a:schemeClr val="accent5"/>
                </a:solidFill>
              </a:rPr>
              <a:t>) </a:t>
            </a:r>
          </a:p>
          <a:p>
            <a:r>
              <a:rPr lang="ru-RU" b="1" dirty="0">
                <a:solidFill>
                  <a:schemeClr val="accent5"/>
                </a:solidFill>
              </a:rPr>
              <a:t>и установить СПО «Справки БК» в актуальной версии</a:t>
            </a:r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>
            <a:off x="407900" y="3334369"/>
            <a:ext cx="11530013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369799" y="4281304"/>
            <a:ext cx="11530013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369800" y="5232545"/>
            <a:ext cx="11530013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51670" y="2419485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chemeClr val="accent4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2.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51670" y="3348325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chemeClr val="accent4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3.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451670" y="4301092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chemeClr val="accent4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4.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451670" y="5258351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chemeClr val="accent4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5.</a:t>
            </a:r>
          </a:p>
        </p:txBody>
      </p:sp>
      <p:pic>
        <p:nvPicPr>
          <p:cNvPr id="2050" name="Picture 2" descr="http://qrcoder.ru/code/?http%3A%2F%2Fwww.kremlin.ru%2Fstructure%2Fadditional%2F12&amp;4&amp;0"/>
          <p:cNvPicPr>
            <a:picLocks noChangeAspect="1" noChangeArrowheads="1"/>
          </p:cNvPicPr>
          <p:nvPr/>
        </p:nvPicPr>
        <p:blipFill>
          <a:blip r:embed="rId4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9811" y="5320800"/>
            <a:ext cx="1080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Прямоугольник 22">
            <a:extLst>
              <a:ext uri="{FF2B5EF4-FFF2-40B4-BE49-F238E27FC236}">
                <a16:creationId xmlns="" xmlns:a16="http://schemas.microsoft.com/office/drawing/2014/main" id="{43F7F114-DAA9-433B-BA0E-74CBA7D94709}"/>
              </a:ext>
            </a:extLst>
          </p:cNvPr>
          <p:cNvSpPr/>
          <p:nvPr/>
        </p:nvSpPr>
        <p:spPr>
          <a:xfrm>
            <a:off x="1782994" y="1723351"/>
            <a:ext cx="10154919" cy="5493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accent5"/>
                </a:solidFill>
              </a:rPr>
              <a:t>Консультативную помощь оказывает антикоррупционное подразделение</a:t>
            </a:r>
          </a:p>
        </p:txBody>
      </p:sp>
      <p:cxnSp>
        <p:nvCxnSpPr>
          <p:cNvPr id="24" name="Прямая соединительная линия 23">
            <a:extLst>
              <a:ext uri="{FF2B5EF4-FFF2-40B4-BE49-F238E27FC236}">
                <a16:creationId xmlns="" xmlns:a16="http://schemas.microsoft.com/office/drawing/2014/main" id="{E01232F9-47A3-4822-B011-CB54723B5C18}"/>
              </a:ext>
            </a:extLst>
          </p:cNvPr>
          <p:cNvCxnSpPr/>
          <p:nvPr/>
        </p:nvCxnSpPr>
        <p:spPr>
          <a:xfrm>
            <a:off x="407900" y="2451244"/>
            <a:ext cx="11530013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C0DC83BC-9CCD-49B2-901D-09ECE185C809}"/>
              </a:ext>
            </a:extLst>
          </p:cNvPr>
          <p:cNvSpPr txBox="1"/>
          <p:nvPr/>
        </p:nvSpPr>
        <p:spPr>
          <a:xfrm>
            <a:off x="451670" y="1536360"/>
            <a:ext cx="114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chemeClr val="accent4"/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1.</a:t>
            </a:r>
          </a:p>
        </p:txBody>
      </p:sp>
    </p:spTree>
    <p:extLst>
      <p:ext uri="{BB962C8B-B14F-4D97-AF65-F5344CB8AC3E}">
        <p14:creationId xmlns:p14="http://schemas.microsoft.com/office/powerpoint/2010/main" val="390487115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4F86C55DC753C54E8599FA535570244A" ma:contentTypeVersion="1" ma:contentTypeDescription="Создание документа." ma:contentTypeScope="" ma:versionID="70963f4e6774cdd96a37a9633445d060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2a10c82831e5d625bbb0173136b0368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Дата начала расписания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Дата окончания расписания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8620A611-8CA6-4615-8E08-A43D46700473}"/>
</file>

<file path=customXml/itemProps2.xml><?xml version="1.0" encoding="utf-8"?>
<ds:datastoreItem xmlns:ds="http://schemas.openxmlformats.org/officeDocument/2006/customXml" ds:itemID="{5A6289C0-204A-49CC-BFEC-0E03ED75B2A8}"/>
</file>

<file path=customXml/itemProps3.xml><?xml version="1.0" encoding="utf-8"?>
<ds:datastoreItem xmlns:ds="http://schemas.openxmlformats.org/officeDocument/2006/customXml" ds:itemID="{550919CF-BF30-4579-851E-1BF5EDCD8284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7457</TotalTime>
  <Words>3901</Words>
  <Application>Microsoft Office PowerPoint</Application>
  <PresentationFormat>Произвольный</PresentationFormat>
  <Paragraphs>482</Paragraphs>
  <Slides>44</Slides>
  <Notes>44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4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презентации как всегда очень интересная и крайне актуальная</dc:title>
  <dc:creator>Никита</dc:creator>
  <cp:lastModifiedBy>123</cp:lastModifiedBy>
  <cp:revision>629</cp:revision>
  <cp:lastPrinted>2019-11-28T21:35:27Z</cp:lastPrinted>
  <dcterms:created xsi:type="dcterms:W3CDTF">2015-10-24T19:54:13Z</dcterms:created>
  <dcterms:modified xsi:type="dcterms:W3CDTF">2021-01-28T14:28:59Z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0x0101004F86C55DC753C54E8599FA535570244A</vt:lpwstr>
  </property>
</Properties>
</file>